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1" r:id="rId3"/>
  </p:sldMasterIdLst>
  <p:notesMasterIdLst>
    <p:notesMasterId r:id="rId48"/>
  </p:notesMasterIdLst>
  <p:handoutMasterIdLst>
    <p:handoutMasterId r:id="rId49"/>
  </p:handoutMasterIdLst>
  <p:sldIdLst>
    <p:sldId id="379" r:id="rId4"/>
    <p:sldId id="440" r:id="rId5"/>
    <p:sldId id="455" r:id="rId6"/>
    <p:sldId id="456" r:id="rId7"/>
    <p:sldId id="445" r:id="rId8"/>
    <p:sldId id="433" r:id="rId9"/>
    <p:sldId id="449" r:id="rId10"/>
    <p:sldId id="447" r:id="rId11"/>
    <p:sldId id="434" r:id="rId12"/>
    <p:sldId id="435" r:id="rId13"/>
    <p:sldId id="452" r:id="rId14"/>
    <p:sldId id="450" r:id="rId15"/>
    <p:sldId id="436" r:id="rId16"/>
    <p:sldId id="441" r:id="rId17"/>
    <p:sldId id="442" r:id="rId18"/>
    <p:sldId id="453" r:id="rId19"/>
    <p:sldId id="454" r:id="rId20"/>
    <p:sldId id="448" r:id="rId21"/>
    <p:sldId id="394" r:id="rId22"/>
    <p:sldId id="396" r:id="rId23"/>
    <p:sldId id="451" r:id="rId24"/>
    <p:sldId id="407" r:id="rId25"/>
    <p:sldId id="395" r:id="rId26"/>
    <p:sldId id="397" r:id="rId27"/>
    <p:sldId id="400" r:id="rId28"/>
    <p:sldId id="401" r:id="rId29"/>
    <p:sldId id="415" r:id="rId30"/>
    <p:sldId id="416" r:id="rId31"/>
    <p:sldId id="417" r:id="rId32"/>
    <p:sldId id="418" r:id="rId33"/>
    <p:sldId id="414" r:id="rId34"/>
    <p:sldId id="420" r:id="rId35"/>
    <p:sldId id="419" r:id="rId36"/>
    <p:sldId id="421" r:id="rId37"/>
    <p:sldId id="424" r:id="rId38"/>
    <p:sldId id="425" r:id="rId39"/>
    <p:sldId id="423" r:id="rId40"/>
    <p:sldId id="426" r:id="rId41"/>
    <p:sldId id="427" r:id="rId42"/>
    <p:sldId id="428" r:id="rId43"/>
    <p:sldId id="383" r:id="rId44"/>
    <p:sldId id="391" r:id="rId45"/>
    <p:sldId id="429" r:id="rId46"/>
    <p:sldId id="413" r:id="rId47"/>
  </p:sldIdLst>
  <p:sldSz cx="9144000" cy="6858000" type="screen4x3"/>
  <p:notesSz cx="7104063" cy="10234613"/>
  <p:defaultTextStyle>
    <a:defPPr>
      <a:defRPr lang="en-GB"/>
    </a:defPPr>
    <a:lvl1pPr algn="ctr" defTabSz="449263" rtl="0" eaLnBrk="0" fontAlgn="base" hangingPunct="0">
      <a:lnSpc>
        <a:spcPct val="8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1pPr>
    <a:lvl2pPr marL="457200" algn="ctr" defTabSz="449263" rtl="0" eaLnBrk="0" fontAlgn="base" hangingPunct="0">
      <a:lnSpc>
        <a:spcPct val="8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2pPr>
    <a:lvl3pPr marL="914400" algn="ctr" defTabSz="449263" rtl="0" eaLnBrk="0" fontAlgn="base" hangingPunct="0">
      <a:lnSpc>
        <a:spcPct val="8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3pPr>
    <a:lvl4pPr marL="1371600" algn="ctr" defTabSz="449263" rtl="0" eaLnBrk="0" fontAlgn="base" hangingPunct="0">
      <a:lnSpc>
        <a:spcPct val="8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4pPr>
    <a:lvl5pPr marL="1828800" algn="ctr" defTabSz="449263" rtl="0" eaLnBrk="0" fontAlgn="base" hangingPunct="0">
      <a:lnSpc>
        <a:spcPct val="8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333399"/>
    <a:srgbClr val="FF7C80"/>
    <a:srgbClr val="FF3300"/>
    <a:srgbClr val="FC1604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3498" autoAdjust="0"/>
  </p:normalViewPr>
  <p:slideViewPr>
    <p:cSldViewPr>
      <p:cViewPr varScale="1">
        <p:scale>
          <a:sx n="60" d="100"/>
          <a:sy n="60" d="100"/>
        </p:scale>
        <p:origin x="-1358" y="-7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2803" y="-82"/>
      </p:cViewPr>
      <p:guideLst>
        <p:guide orient="horz" pos="3224"/>
        <p:guide pos="223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202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endParaRPr lang="it-IT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203" y="0"/>
            <a:ext cx="3079202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endParaRPr lang="it-IT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73"/>
            <a:ext cx="3079202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it-IT" smtClean="0"/>
              <a:t>Un secolo di Meteorologia a Faenza</a:t>
            </a:r>
            <a:endParaRPr lang="it-IT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203" y="9720673"/>
            <a:ext cx="3079202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375145D0-AD97-4A3E-8BE0-D061BFD94D53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1" y="0"/>
            <a:ext cx="7104063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94796" tIns="47398" rIns="94796" bIns="47398" anchor="ctr"/>
          <a:lstStyle/>
          <a:p>
            <a:endParaRPr lang="it-IT" dirty="0"/>
          </a:p>
        </p:txBody>
      </p:sp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" y="0"/>
            <a:ext cx="7104063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4796" tIns="47398" rIns="94796" bIns="47398" anchor="ctr"/>
          <a:lstStyle/>
          <a:p>
            <a:endParaRPr lang="it-IT" dirty="0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1" y="0"/>
            <a:ext cx="7104063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4796" tIns="47398" rIns="94796" bIns="47398" anchor="ctr"/>
          <a:lstStyle/>
          <a:p>
            <a:endParaRPr lang="it-IT" dirty="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1" y="0"/>
            <a:ext cx="7104063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4796" tIns="47398" rIns="94796" bIns="47398" anchor="ctr"/>
          <a:lstStyle/>
          <a:p>
            <a:endParaRPr lang="it-IT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2565" cy="5106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303" tIns="48518" rIns="93303" bIns="48518" numCol="1" anchor="t" anchorCtr="0" compatLnSpc="1">
            <a:prstTxWarp prst="textNoShape">
              <a:avLst/>
            </a:prstTxWarp>
          </a:bodyPr>
          <a:lstStyle>
            <a:lvl1pPr algn="l" eaLnBrk="1">
              <a:lnSpc>
                <a:spcPct val="100000"/>
              </a:lnSpc>
              <a:buFont typeface="StarSymbol" charset="0"/>
              <a:buNone/>
              <a:tabLst>
                <a:tab pos="750467" algn="l"/>
                <a:tab pos="1500934" algn="l"/>
                <a:tab pos="2251401" algn="l"/>
                <a:tab pos="3001869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023203" y="0"/>
            <a:ext cx="3072565" cy="5106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303" tIns="48518" rIns="93303" bIns="48518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Font typeface="StarSymbol" charset="0"/>
              <a:buNone/>
              <a:tabLst>
                <a:tab pos="750467" algn="l"/>
                <a:tab pos="1500934" algn="l"/>
                <a:tab pos="2251401" algn="l"/>
                <a:tab pos="3001869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127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8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710075" y="4861154"/>
            <a:ext cx="5677278" cy="46041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303" tIns="48518" rIns="93303" bIns="48518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smtClean="0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9720673"/>
            <a:ext cx="3072565" cy="505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303" tIns="48518" rIns="93303" bIns="48518" numCol="1" anchor="b" anchorCtr="0" compatLnSpc="1">
            <a:prstTxWarp prst="textNoShape">
              <a:avLst/>
            </a:prstTxWarp>
          </a:bodyPr>
          <a:lstStyle>
            <a:lvl1pPr algn="l" eaLnBrk="1">
              <a:lnSpc>
                <a:spcPct val="100000"/>
              </a:lnSpc>
              <a:buFont typeface="StarSymbol" charset="0"/>
              <a:buNone/>
              <a:tabLst>
                <a:tab pos="750467" algn="l"/>
                <a:tab pos="1500934" algn="l"/>
                <a:tab pos="2251401" algn="l"/>
                <a:tab pos="3001869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r>
              <a:rPr lang="it-IT" smtClean="0"/>
              <a:t>Un secolo di Meteorologia a Faenza</a:t>
            </a:r>
            <a:endParaRPr lang="en-GB" dirty="0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4023203" y="9720673"/>
            <a:ext cx="3072565" cy="505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303" tIns="48518" rIns="93303" bIns="48518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Font typeface="StarSymbol" charset="0"/>
              <a:buNone/>
              <a:tabLst>
                <a:tab pos="750467" algn="l"/>
                <a:tab pos="1500934" algn="l"/>
                <a:tab pos="2251401" algn="l"/>
                <a:tab pos="3001869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F55ED3C1-79A4-4C40-93AC-FF155054EC66}" type="slidenum">
              <a:rPr lang="en-GB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 smtClean="0"/>
              <a:t>Un secolo di Meteorologia a Faenza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55ED3C1-79A4-4C40-93AC-FF155054EC66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 smtClean="0"/>
              <a:t>Un secolo di Meteorologia a Faenza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55ED3C1-79A4-4C40-93AC-FF155054EC66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 smtClean="0"/>
              <a:t>Un secolo di Meteorologia a Faenza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55ED3C1-79A4-4C40-93AC-FF155054EC66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C800149-39FC-4D6D-B641-0E00CA8058A5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73CB954-2F84-45BB-B572-3B0BC281C8BA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56388" y="260350"/>
            <a:ext cx="2065337" cy="58689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46788" cy="58689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9B00DC0-0598-4A1D-9A6E-783C50AEA0C0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7318375" cy="9715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4963"/>
            <a:ext cx="4035425" cy="45243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604963"/>
            <a:ext cx="4035425" cy="21859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3943350"/>
            <a:ext cx="4035425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0"/>
          </p:nvPr>
        </p:nvSpPr>
        <p:spPr>
          <a:xfrm>
            <a:off x="323850" y="6324600"/>
            <a:ext cx="5918200" cy="455613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1"/>
          </p:nvPr>
        </p:nvSpPr>
        <p:spPr>
          <a:xfrm>
            <a:off x="6781800" y="6324600"/>
            <a:ext cx="1898650" cy="455613"/>
          </a:xfrm>
        </p:spPr>
        <p:txBody>
          <a:bodyPr/>
          <a:lstStyle>
            <a:lvl1pPr>
              <a:defRPr/>
            </a:lvl1pPr>
          </a:lstStyle>
          <a:p>
            <a:fld id="{48C3D417-6485-41C2-A02A-4B19CFFDE48B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1403350" y="260350"/>
            <a:ext cx="7318375" cy="9715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4963"/>
            <a:ext cx="4035425" cy="21859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604963"/>
            <a:ext cx="4035425" cy="21859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43350"/>
            <a:ext cx="4035425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3943350"/>
            <a:ext cx="4035425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>
          <a:xfrm>
            <a:off x="323850" y="6324600"/>
            <a:ext cx="5918200" cy="455613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>
          <a:xfrm>
            <a:off x="6781800" y="6324600"/>
            <a:ext cx="1898650" cy="455613"/>
          </a:xfrm>
        </p:spPr>
        <p:txBody>
          <a:bodyPr/>
          <a:lstStyle>
            <a:lvl1pPr>
              <a:defRPr/>
            </a:lvl1pPr>
          </a:lstStyle>
          <a:p>
            <a:fld id="{5A0C7C29-EB14-47A9-94F4-D98823698263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7318375" cy="9715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243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604963"/>
            <a:ext cx="4035425" cy="21859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3943350"/>
            <a:ext cx="4035425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0"/>
          </p:nvPr>
        </p:nvSpPr>
        <p:spPr>
          <a:xfrm>
            <a:off x="323850" y="6324600"/>
            <a:ext cx="5918200" cy="455613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1"/>
          </p:nvPr>
        </p:nvSpPr>
        <p:spPr>
          <a:xfrm>
            <a:off x="6781800" y="6324600"/>
            <a:ext cx="1898650" cy="455613"/>
          </a:xfrm>
        </p:spPr>
        <p:txBody>
          <a:bodyPr/>
          <a:lstStyle>
            <a:lvl1pPr>
              <a:defRPr/>
            </a:lvl1pPr>
          </a:lstStyle>
          <a:p>
            <a:fld id="{A793E292-F490-40D2-ACE2-620CC7E1EA3E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7318375" cy="9715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4963"/>
            <a:ext cx="4035425" cy="45243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5425" cy="45243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>
          <a:xfrm>
            <a:off x="323850" y="6324600"/>
            <a:ext cx="5918200" cy="455613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>
          <a:xfrm>
            <a:off x="6781800" y="6324600"/>
            <a:ext cx="1898650" cy="455613"/>
          </a:xfrm>
        </p:spPr>
        <p:txBody>
          <a:bodyPr/>
          <a:lstStyle>
            <a:lvl1pPr>
              <a:defRPr/>
            </a:lvl1pPr>
          </a:lstStyle>
          <a:p>
            <a:fld id="{996001DA-1D34-43FC-BD6A-3040ED504E30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D1529E0-2FC1-469A-80A2-D0AD1B794ACE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A3F488A-8E1A-468B-9956-B69C9FB22671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9AF8E4-5993-47BB-BCC8-78D0C3C19970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E3F6144-7A95-4BC6-B756-E1A7A5C49AFF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0B9AAED-5D44-4BC1-AE74-E93730B8A448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4A7538-EBB7-4605-B93B-3147A37866F0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3EEAEC3-96D2-417A-9EB9-AE3BA69D7697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876FA2-A27B-4BB9-816F-D4ACE5022FA8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44A33AA-9A12-4B3D-88D7-ABE4A5474CD9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2C28F0-354E-4C01-8659-10225F6A5C93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0D53B9-CB97-4BDB-B483-A937746A8E81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38938" y="1219200"/>
            <a:ext cx="2093912" cy="49069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129338" cy="4906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BCD5FA-592D-4140-B5E8-A94BD7FC83E2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60841F3-E946-487E-9C81-2D86839C0C6B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D9B4634-CA5E-43FD-9760-85C53FA60428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A5BD3E7-A1FB-4CB5-9EBB-B320F17A913C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0CE4350-EBC8-4A5F-B481-62F655A45CFB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E86015-3EC3-41B3-98A6-1BE26BADEE13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7" name="Segnaposto data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DBF907A-15A3-4BDF-B754-5BFBB6635BA9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9" name="Segnaposto data 8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773CD03-6F3B-4F6B-AF5F-CA33E2308CCF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5" name="Segnaposto data 4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26F4BBB-7E47-40EB-A31C-C0979896923E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F75A02-2025-4605-ABB9-F494E3B81F39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7" name="Segnaposto data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94BBFF-E9DE-432B-99DA-5B54CBA4D73E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7" name="Segnaposto data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3015E15-66C9-4372-B61F-47B1FDE0D6EC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151F75C-BFB7-4B82-B03B-21A9AF74AD36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CDD7B5-77F0-4125-B5ED-3E1D89B96D2C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B36B5A9-E7AE-4469-8A22-EDCBC79281A3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165ED24-BEC0-45B9-B71A-EA8A7549CF62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1E3C7A4-550E-4544-8267-B9594F4912F8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86543FB-2DFA-42C1-ABF5-7634B215A9D1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93C97E0-CDCF-4D65-871D-3A29D825C334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260350"/>
            <a:ext cx="7318375" cy="971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ftr"/>
          </p:nvPr>
        </p:nvSpPr>
        <p:spPr bwMode="auto">
          <a:xfrm>
            <a:off x="323850" y="6324600"/>
            <a:ext cx="59182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81800" y="6324600"/>
            <a:ext cx="189865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fld id="{02D2FD7C-F535-4795-8BC6-38C8AB66940E}" type="slidenum">
              <a:rPr lang="en-GB"/>
              <a:pPr/>
              <a:t>‹N›</a:t>
            </a:fld>
            <a:endParaRPr lang="en-GB" dirty="0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404813"/>
            <a:ext cx="9005888" cy="1049337"/>
            <a:chOff x="0" y="255"/>
            <a:chExt cx="5673" cy="661"/>
          </a:xfrm>
        </p:grpSpPr>
        <p:grpSp>
          <p:nvGrpSpPr>
            <p:cNvPr id="1029" name="Group 5"/>
            <p:cNvGrpSpPr>
              <a:grpSpLocks/>
            </p:cNvGrpSpPr>
            <p:nvPr/>
          </p:nvGrpSpPr>
          <p:grpSpPr bwMode="auto">
            <a:xfrm>
              <a:off x="183" y="323"/>
              <a:ext cx="446" cy="297"/>
              <a:chOff x="183" y="323"/>
              <a:chExt cx="446" cy="297"/>
            </a:xfrm>
          </p:grpSpPr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183" y="323"/>
                <a:ext cx="275" cy="298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423" y="323"/>
                <a:ext cx="207" cy="298"/>
              </a:xfrm>
              <a:prstGeom prst="rect">
                <a:avLst/>
              </a:prstGeom>
              <a:gradFill rotWithShape="0">
                <a:gsLst>
                  <a:gs pos="0">
                    <a:srgbClr val="3333CC"/>
                  </a:gs>
                  <a:gs pos="100000">
                    <a:srgbClr val="FFFFFF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</p:grpSp>
        <p:grpSp>
          <p:nvGrpSpPr>
            <p:cNvPr id="1032" name="Group 8"/>
            <p:cNvGrpSpPr>
              <a:grpSpLocks/>
            </p:cNvGrpSpPr>
            <p:nvPr/>
          </p:nvGrpSpPr>
          <p:grpSpPr bwMode="auto">
            <a:xfrm>
              <a:off x="261" y="588"/>
              <a:ext cx="463" cy="297"/>
              <a:chOff x="261" y="588"/>
              <a:chExt cx="463" cy="297"/>
            </a:xfrm>
          </p:grpSpPr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261" y="588"/>
                <a:ext cx="266" cy="298"/>
              </a:xfrm>
              <a:prstGeom prst="rect">
                <a:avLst/>
              </a:prstGeom>
              <a:solidFill>
                <a:srgbClr val="FFCF0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492" y="588"/>
                <a:ext cx="232" cy="298"/>
              </a:xfrm>
              <a:prstGeom prst="rect">
                <a:avLst/>
              </a:prstGeom>
              <a:gradFill rotWithShape="0">
                <a:gsLst>
                  <a:gs pos="0">
                    <a:srgbClr val="FFCF01"/>
                  </a:gs>
                  <a:gs pos="100000">
                    <a:srgbClr val="FFFFFF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</p:grp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0" y="542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81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dirty="0"/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400" y="255"/>
              <a:ext cx="20" cy="662"/>
            </a:xfrm>
            <a:prstGeom prst="rect">
              <a:avLst/>
            </a:prstGeom>
            <a:solidFill>
              <a:srgbClr val="1C1C1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dirty="0"/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 flipV="1">
              <a:off x="199" y="772"/>
              <a:ext cx="5475" cy="35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dirty="0"/>
            </a:p>
          </p:txBody>
        </p:sp>
      </p:grp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325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della struttura</a:t>
            </a:r>
          </a:p>
          <a:p>
            <a:pPr lvl="1"/>
            <a:r>
              <a:rPr lang="en-GB" smtClean="0"/>
              <a:t>Secondo livello struttura</a:t>
            </a:r>
          </a:p>
          <a:p>
            <a:pPr lvl="2"/>
            <a:r>
              <a:rPr lang="en-GB" smtClean="0"/>
              <a:t>Terzo livello struttura</a:t>
            </a:r>
          </a:p>
          <a:p>
            <a:pPr lvl="3"/>
            <a:r>
              <a:rPr lang="en-GB" smtClean="0"/>
              <a:t>Quarto livello struttura</a:t>
            </a:r>
          </a:p>
          <a:p>
            <a:pPr lvl="4"/>
            <a:r>
              <a:rPr lang="en-GB" smtClean="0"/>
              <a:t>Quinto livello struttura</a:t>
            </a:r>
          </a:p>
          <a:p>
            <a:pPr lvl="4"/>
            <a:r>
              <a:rPr lang="en-GB" smtClean="0"/>
              <a:t>Sesto livello struttura</a:t>
            </a:r>
          </a:p>
          <a:p>
            <a:pPr lvl="4"/>
            <a:r>
              <a:rPr lang="en-GB" smtClean="0"/>
              <a:t>Settimo livello struttura</a:t>
            </a:r>
          </a:p>
          <a:p>
            <a:pPr lvl="4"/>
            <a:r>
              <a:rPr lang="en-GB" smtClean="0"/>
              <a:t>Ottavo livello struttura</a:t>
            </a:r>
          </a:p>
          <a:p>
            <a:pPr lvl="4"/>
            <a:r>
              <a:rPr lang="en-GB" smtClean="0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+mj-lt"/>
          <a:ea typeface="+mj-ea"/>
          <a:cs typeface="+mj-cs"/>
        </a:defRPr>
      </a:lvl1pPr>
      <a:lvl2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5pPr>
      <a:lvl6pPr marL="4572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6pPr>
      <a:lvl7pPr marL="9144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7pPr>
      <a:lvl8pPr marL="1371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8pPr>
      <a:lvl9pPr marL="18288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9pPr>
    </p:titleStyle>
    <p:bodyStyle>
      <a:lvl1pPr marL="336550" indent="-336550" algn="l" defTabSz="449263" rtl="0" fontAlgn="base">
        <a:lnSpc>
          <a:spcPct val="104000"/>
        </a:lnSpc>
        <a:spcBef>
          <a:spcPts val="800"/>
        </a:spcBef>
        <a:spcAft>
          <a:spcPct val="0"/>
        </a:spcAft>
        <a:buClr>
          <a:srgbClr val="3333CC"/>
        </a:buClr>
        <a:buSzPct val="60000"/>
        <a:buFont typeface="Wingdings" pitchFamily="2" charset="2"/>
        <a:buChar char="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6600" indent="-279400" algn="l" defTabSz="449263" rtl="0" fontAlgn="base">
        <a:lnSpc>
          <a:spcPct val="104000"/>
        </a:lnSpc>
        <a:spcBef>
          <a:spcPts val="700"/>
        </a:spcBef>
        <a:spcAft>
          <a:spcPct val="0"/>
        </a:spcAft>
        <a:buClr>
          <a:srgbClr val="FF0000"/>
        </a:buClr>
        <a:buSzPct val="55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04000"/>
        </a:lnSpc>
        <a:spcBef>
          <a:spcPts val="600"/>
        </a:spcBef>
        <a:spcAft>
          <a:spcPct val="0"/>
        </a:spcAft>
        <a:buClr>
          <a:srgbClr val="3333CC"/>
        </a:buClr>
        <a:buSzPct val="50000"/>
        <a:buFont typeface="Wingdings" pitchFamily="2" charset="2"/>
        <a:buChar char="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5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0" y="1600200"/>
            <a:ext cx="9005888" cy="1049338"/>
            <a:chOff x="0" y="1008"/>
            <a:chExt cx="5673" cy="661"/>
          </a:xfrm>
        </p:grpSpPr>
        <p:grpSp>
          <p:nvGrpSpPr>
            <p:cNvPr id="2050" name="Group 2"/>
            <p:cNvGrpSpPr>
              <a:grpSpLocks/>
            </p:cNvGrpSpPr>
            <p:nvPr/>
          </p:nvGrpSpPr>
          <p:grpSpPr bwMode="auto">
            <a:xfrm>
              <a:off x="183" y="1076"/>
              <a:ext cx="446" cy="297"/>
              <a:chOff x="183" y="1076"/>
              <a:chExt cx="446" cy="297"/>
            </a:xfrm>
          </p:grpSpPr>
          <p:sp>
            <p:nvSpPr>
              <p:cNvPr id="2051" name="Rectangle 3"/>
              <p:cNvSpPr>
                <a:spLocks noChangeArrowheads="1"/>
              </p:cNvSpPr>
              <p:nvPr/>
            </p:nvSpPr>
            <p:spPr bwMode="auto">
              <a:xfrm>
                <a:off x="183" y="1076"/>
                <a:ext cx="275" cy="298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2052" name="Rectangle 4"/>
              <p:cNvSpPr>
                <a:spLocks noChangeArrowheads="1"/>
              </p:cNvSpPr>
              <p:nvPr/>
            </p:nvSpPr>
            <p:spPr bwMode="auto">
              <a:xfrm>
                <a:off x="423" y="1076"/>
                <a:ext cx="207" cy="298"/>
              </a:xfrm>
              <a:prstGeom prst="rect">
                <a:avLst/>
              </a:prstGeom>
              <a:gradFill rotWithShape="0">
                <a:gsLst>
                  <a:gs pos="0">
                    <a:srgbClr val="3333CC"/>
                  </a:gs>
                  <a:gs pos="100000">
                    <a:srgbClr val="FFFFFF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</p:grpSp>
        <p:grpSp>
          <p:nvGrpSpPr>
            <p:cNvPr id="2053" name="Group 5"/>
            <p:cNvGrpSpPr>
              <a:grpSpLocks/>
            </p:cNvGrpSpPr>
            <p:nvPr/>
          </p:nvGrpSpPr>
          <p:grpSpPr bwMode="auto">
            <a:xfrm>
              <a:off x="261" y="1341"/>
              <a:ext cx="463" cy="297"/>
              <a:chOff x="261" y="1341"/>
              <a:chExt cx="463" cy="297"/>
            </a:xfrm>
          </p:grpSpPr>
          <p:sp>
            <p:nvSpPr>
              <p:cNvPr id="2054" name="Rectangle 6"/>
              <p:cNvSpPr>
                <a:spLocks noChangeArrowheads="1"/>
              </p:cNvSpPr>
              <p:nvPr/>
            </p:nvSpPr>
            <p:spPr bwMode="auto">
              <a:xfrm>
                <a:off x="261" y="1341"/>
                <a:ext cx="266" cy="298"/>
              </a:xfrm>
              <a:prstGeom prst="rect">
                <a:avLst/>
              </a:prstGeom>
              <a:solidFill>
                <a:srgbClr val="FFCF0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2055" name="Rectangle 7"/>
              <p:cNvSpPr>
                <a:spLocks noChangeArrowheads="1"/>
              </p:cNvSpPr>
              <p:nvPr/>
            </p:nvSpPr>
            <p:spPr bwMode="auto">
              <a:xfrm>
                <a:off x="492" y="1341"/>
                <a:ext cx="232" cy="298"/>
              </a:xfrm>
              <a:prstGeom prst="rect">
                <a:avLst/>
              </a:prstGeom>
              <a:gradFill rotWithShape="0">
                <a:gsLst>
                  <a:gs pos="0">
                    <a:srgbClr val="FFCF01"/>
                  </a:gs>
                  <a:gs pos="100000">
                    <a:srgbClr val="FFFFFF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</p:grpSp>
        <p:sp>
          <p:nvSpPr>
            <p:cNvPr id="2056" name="Rectangle 8"/>
            <p:cNvSpPr>
              <a:spLocks noChangeArrowheads="1"/>
            </p:cNvSpPr>
            <p:nvPr/>
          </p:nvSpPr>
          <p:spPr bwMode="auto">
            <a:xfrm>
              <a:off x="0" y="1295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81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dirty="0"/>
            </a:p>
          </p:txBody>
        </p:sp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400" y="1008"/>
              <a:ext cx="20" cy="662"/>
            </a:xfrm>
            <a:prstGeom prst="rect">
              <a:avLst/>
            </a:prstGeom>
            <a:solidFill>
              <a:srgbClr val="1C1C1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dirty="0"/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 flipV="1">
              <a:off x="199" y="1524"/>
              <a:ext cx="5475" cy="35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dirty="0"/>
            </a:p>
          </p:txBody>
        </p:sp>
      </p:grpSp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219200"/>
            <a:ext cx="7766050" cy="113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 titolo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990600" y="6248400"/>
            <a:ext cx="18986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 eaLnBrk="1">
              <a:lnSpc>
                <a:spcPct val="100000"/>
              </a:lnSpc>
              <a:buClr>
                <a:srgbClr val="1C1C1C"/>
              </a:buClr>
              <a:buFont typeface="Tahoma" pitchFamily="34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1C1C1C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429000" y="6248400"/>
            <a:ext cx="28892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1C1C1C"/>
              </a:buClr>
              <a:buFont typeface="Tahoma" pitchFamily="34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1C1C1C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6858000" y="6248400"/>
            <a:ext cx="18986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>
                <a:srgbClr val="1C1C1C"/>
              </a:buClr>
              <a:buFont typeface="Tahoma" pitchFamily="34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1C1C1C"/>
                </a:solidFill>
                <a:latin typeface="+mn-lt"/>
              </a:defRPr>
            </a:lvl1pPr>
          </a:lstStyle>
          <a:p>
            <a:fld id="{6C871472-2961-4ACD-91EE-FEBC83228D45}" type="slidenum">
              <a:rPr lang="en-GB"/>
              <a:pPr/>
              <a:t>‹N›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+mj-lt"/>
          <a:ea typeface="+mj-ea"/>
          <a:cs typeface="+mj-cs"/>
        </a:defRPr>
      </a:lvl1pPr>
      <a:lvl2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5pPr>
      <a:lvl6pPr marL="4572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6pPr>
      <a:lvl7pPr marL="9144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7pPr>
      <a:lvl8pPr marL="1371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8pPr>
      <a:lvl9pPr marL="18288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9pPr>
    </p:titleStyle>
    <p:bodyStyle>
      <a:lvl1pPr marL="336550" indent="-336550" algn="l" defTabSz="449263" rtl="0" fontAlgn="base">
        <a:lnSpc>
          <a:spcPct val="104000"/>
        </a:lnSpc>
        <a:spcBef>
          <a:spcPts val="800"/>
        </a:spcBef>
        <a:spcAft>
          <a:spcPct val="0"/>
        </a:spcAft>
        <a:buClr>
          <a:srgbClr val="3333CC"/>
        </a:buClr>
        <a:buSzPct val="60000"/>
        <a:buFont typeface="Wingdings" pitchFamily="2" charset="2"/>
        <a:buChar char="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6600" indent="-279400" algn="l" defTabSz="449263" rtl="0" fontAlgn="base">
        <a:lnSpc>
          <a:spcPct val="104000"/>
        </a:lnSpc>
        <a:spcBef>
          <a:spcPts val="700"/>
        </a:spcBef>
        <a:spcAft>
          <a:spcPct val="0"/>
        </a:spcAft>
        <a:buClr>
          <a:srgbClr val="FF0000"/>
        </a:buClr>
        <a:buSzPct val="55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04000"/>
        </a:lnSpc>
        <a:spcBef>
          <a:spcPts val="600"/>
        </a:spcBef>
        <a:spcAft>
          <a:spcPct val="0"/>
        </a:spcAft>
        <a:buClr>
          <a:srgbClr val="3333CC"/>
        </a:buClr>
        <a:buSzPct val="50000"/>
        <a:buFont typeface="Wingdings" pitchFamily="2" charset="2"/>
        <a:buChar char="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5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49450"/>
            <a:ext cx="7766050" cy="147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 titolo</a:t>
            </a:r>
          </a:p>
        </p:txBody>
      </p:sp>
      <p:sp>
        <p:nvSpPr>
          <p:cNvPr id="4098" name="Freeform 2"/>
          <p:cNvSpPr>
            <a:spLocks noChangeArrowheads="1"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9250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FFFFFF"/>
              </a:buClr>
              <a:buFont typeface="Arial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7250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>
                <a:srgbClr val="FFFFFF"/>
              </a:buClr>
              <a:buFont typeface="Arial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E41837EC-0946-43F7-81B5-49C5A49AB5C3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7250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 eaLnBrk="1">
              <a:lnSpc>
                <a:spcPct val="100000"/>
              </a:lnSpc>
              <a:buClr>
                <a:srgbClr val="FFFFFF"/>
              </a:buClr>
              <a:buFont typeface="Arial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5pPr>
      <a:lvl6pPr marL="4572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6pPr>
      <a:lvl7pPr marL="9144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7pPr>
      <a:lvl8pPr marL="1371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8pPr>
      <a:lvl9pPr marL="18288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9pPr>
    </p:titleStyle>
    <p:bodyStyle>
      <a:lvl1pPr marL="336550" indent="-336550" algn="l" defTabSz="449263" rtl="0" fontAlgn="base">
        <a:lnSpc>
          <a:spcPct val="104000"/>
        </a:lnSpc>
        <a:spcBef>
          <a:spcPts val="800"/>
        </a:spcBef>
        <a:spcAft>
          <a:spcPct val="0"/>
        </a:spcAft>
        <a:buClr>
          <a:srgbClr val="FFCC00"/>
        </a:buClr>
        <a:buSzPct val="120000"/>
        <a:buFont typeface="Tahoma" pitchFamily="34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36600" indent="-279400" algn="l" defTabSz="449263" rtl="0" fontAlgn="base">
        <a:lnSpc>
          <a:spcPct val="104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ahoma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04000"/>
        </a:lnSpc>
        <a:spcBef>
          <a:spcPts val="600"/>
        </a:spcBef>
        <a:spcAft>
          <a:spcPct val="0"/>
        </a:spcAft>
        <a:buClr>
          <a:srgbClr val="FFCC00"/>
        </a:buClr>
        <a:buSzPct val="120000"/>
        <a:buFont typeface="Tahoma" pitchFamily="34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ahoma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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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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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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meteofaenza.it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lay.google.com/store/apps/details?id=it.adalborgo.meteof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827584" y="2924944"/>
            <a:ext cx="770485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104000"/>
              </a:lnSpc>
              <a:buClr>
                <a:srgbClr val="333399"/>
              </a:buClr>
            </a:pPr>
            <a:r>
              <a:rPr lang="it-IT" sz="4800" b="1" dirty="0" smtClean="0">
                <a:solidFill>
                  <a:srgbClr val="333399"/>
                </a:solidFill>
                <a:cs typeface="Times New Roman" pitchFamily="18" charset="0"/>
              </a:rPr>
              <a:t>Un secolo di Meteorologia</a:t>
            </a:r>
            <a:br>
              <a:rPr lang="it-IT" sz="4800" b="1" dirty="0" smtClean="0">
                <a:solidFill>
                  <a:srgbClr val="333399"/>
                </a:solidFill>
                <a:cs typeface="Times New Roman" pitchFamily="18" charset="0"/>
              </a:rPr>
            </a:br>
            <a:r>
              <a:rPr lang="it-IT" sz="4800" b="1" dirty="0" smtClean="0">
                <a:solidFill>
                  <a:srgbClr val="333399"/>
                </a:solidFill>
                <a:cs typeface="Times New Roman" pitchFamily="18" charset="0"/>
              </a:rPr>
              <a:t>a Faenza</a:t>
            </a:r>
            <a:endParaRPr lang="it-IT" sz="4800" b="1" i="1" dirty="0">
              <a:solidFill>
                <a:srgbClr val="333399"/>
              </a:solidFill>
              <a:cs typeface="Times New Roman" pitchFamily="18" charset="0"/>
            </a:endParaRP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1979712" y="5877272"/>
            <a:ext cx="5256584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it-IT" sz="1800" dirty="0" smtClean="0">
                <a:solidFill>
                  <a:srgbClr val="333399"/>
                </a:solidFill>
                <a:latin typeface="Arial" charset="0"/>
              </a:rPr>
              <a:t>Relatori: Antonio </a:t>
            </a:r>
            <a:r>
              <a:rPr lang="it-IT" sz="1800" dirty="0">
                <a:solidFill>
                  <a:srgbClr val="333399"/>
                </a:solidFill>
                <a:latin typeface="Arial" charset="0"/>
              </a:rPr>
              <a:t>Dal Borgo  </a:t>
            </a:r>
            <a:r>
              <a:rPr lang="it-IT" sz="1800" dirty="0" smtClean="0">
                <a:solidFill>
                  <a:srgbClr val="333399"/>
                </a:solidFill>
                <a:latin typeface="Arial" charset="0"/>
              </a:rPr>
              <a:t>- Roberto </a:t>
            </a:r>
            <a:r>
              <a:rPr lang="it-IT" sz="1800" dirty="0" err="1" smtClean="0">
                <a:solidFill>
                  <a:srgbClr val="333399"/>
                </a:solidFill>
                <a:latin typeface="Arial" charset="0"/>
              </a:rPr>
              <a:t>Gentilini</a:t>
            </a:r>
            <a:endParaRPr lang="it-IT" sz="1800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63688" y="404664"/>
            <a:ext cx="5673824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it-IT" sz="1800" b="1" dirty="0" err="1" smtClean="0">
                <a:solidFill>
                  <a:srgbClr val="333399"/>
                </a:solidFill>
              </a:rPr>
              <a:t>Digital</a:t>
            </a:r>
            <a:r>
              <a:rPr lang="it-IT" sz="1800" b="1" dirty="0" smtClean="0">
                <a:solidFill>
                  <a:srgbClr val="333399"/>
                </a:solidFill>
              </a:rPr>
              <a:t> </a:t>
            </a:r>
            <a:r>
              <a:rPr lang="it-IT" sz="1800" b="1" dirty="0" err="1" smtClean="0">
                <a:solidFill>
                  <a:srgbClr val="333399"/>
                </a:solidFill>
              </a:rPr>
              <a:t>Days</a:t>
            </a:r>
            <a:r>
              <a:rPr lang="it-IT" sz="1800" b="1" dirty="0" smtClean="0">
                <a:solidFill>
                  <a:srgbClr val="333399"/>
                </a:solidFill>
              </a:rPr>
              <a:t> – 2 dicembre 2022</a:t>
            </a:r>
          </a:p>
        </p:txBody>
      </p:sp>
      <p:pic>
        <p:nvPicPr>
          <p:cNvPr id="1026" name="Picture 2" descr="E:\OneDrive\Meteostazione\Logo\MeteoFa2b-949x94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052736"/>
            <a:ext cx="1084863" cy="1084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Meteorologia a Faenza</a:t>
            </a:r>
            <a:br>
              <a:rPr lang="it-IT" sz="32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648" y="1484784"/>
            <a:ext cx="6408712" cy="1008112"/>
          </a:xfrm>
        </p:spPr>
        <p:txBody>
          <a:bodyPr/>
          <a:lstStyle/>
          <a:p>
            <a:pPr marL="0" indent="0">
              <a:lnSpc>
                <a:spcPct val="94000"/>
              </a:lnSpc>
              <a:buNone/>
            </a:pPr>
            <a:r>
              <a:rPr lang="it-IT" sz="2400" dirty="0" smtClean="0">
                <a:solidFill>
                  <a:srgbClr val="333399"/>
                </a:solidFill>
              </a:rPr>
              <a:t>Nel 1960 l’Osservatorio meteo viene trasferito sopra la Biblioteca Comunale, gestito dalla Soc. </a:t>
            </a:r>
            <a:r>
              <a:rPr lang="it-IT" sz="2400" dirty="0" err="1" smtClean="0">
                <a:solidFill>
                  <a:srgbClr val="333399"/>
                </a:solidFill>
              </a:rPr>
              <a:t>Torricelliana</a:t>
            </a:r>
            <a:r>
              <a:rPr lang="it-IT" sz="2400" dirty="0" smtClean="0">
                <a:solidFill>
                  <a:srgbClr val="333399"/>
                </a:solidFill>
              </a:rPr>
              <a:t> di Scienze e Lettere di Faenza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50" name="Picture 2" descr="E:\DigitalDays\images\StazioneBiblioteca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708920"/>
            <a:ext cx="5238750" cy="3706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Meteorologia a Faenza</a:t>
            </a:r>
            <a:br>
              <a:rPr lang="it-IT" sz="32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556792"/>
            <a:ext cx="6984775" cy="4536504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L’Osservatorio è inserito nella rete nazionale dell’</a:t>
            </a:r>
            <a:r>
              <a:rPr lang="it-IT" sz="2800" i="1" dirty="0" smtClean="0">
                <a:solidFill>
                  <a:srgbClr val="333399"/>
                </a:solidFill>
              </a:rPr>
              <a:t>Ufficio Centrale di Ecologia Agraria e difesa delle Piante dalle Avversità Meteoriche del Ministero dell’Agricoltura e Foreste di Roma</a:t>
            </a:r>
            <a:r>
              <a:rPr lang="it-IT" sz="2800" dirty="0" smtClean="0">
                <a:solidFill>
                  <a:srgbClr val="333399"/>
                </a:solidFill>
              </a:rPr>
              <a:t> e in quella del </a:t>
            </a:r>
            <a:r>
              <a:rPr lang="it-IT" sz="2800" i="1" dirty="0" smtClean="0">
                <a:solidFill>
                  <a:srgbClr val="333399"/>
                </a:solidFill>
              </a:rPr>
              <a:t>Servizio Idrografico del Ministero dei Lavori Pubblici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Tre osservazioni giornaliere ad opera di tre operatori che ogni giorno si alternano nelle ore 8, 14 e 19 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Meteorologia a Faenza</a:t>
            </a:r>
            <a:br>
              <a:rPr lang="it-IT" sz="32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 descr="E:\DigitalDays\Registrazioni1952_pag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340768"/>
            <a:ext cx="8640000" cy="5044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Meteorologia a Faenza</a:t>
            </a:r>
            <a:br>
              <a:rPr lang="it-IT" sz="32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556792"/>
            <a:ext cx="6984775" cy="4536504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Nel 1992 avviene l’ultimo trasferimento presso il Museo Civico di Scienze Naturali in via Medaglie d’Oro 51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La misura dei dati termometrici comincia ad essere effettuata "a norma"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Da 1997 inizia la “digitalizzazione” delle apparecchiature con una centralina elettronica collegata ad un computer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Inizialmente i dati sono comunque copiati a mano in appositi registri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Meteorologia a Faenza</a:t>
            </a:r>
            <a:br>
              <a:rPr lang="it-IT" sz="32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2" descr="E:\OneDrive\DigitalDays\immagini\StazioneMeteo-1572x126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131840" y="1700807"/>
            <a:ext cx="3243263" cy="45862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6804248" y="3573016"/>
            <a:ext cx="1080120" cy="40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1992</a:t>
            </a:r>
            <a:endParaRPr lang="it-IT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Meteorologia a Faenza</a:t>
            </a:r>
            <a:br>
              <a:rPr lang="it-IT" sz="32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1556792"/>
            <a:ext cx="7200800" cy="4536504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Dal 2001 la stazione viene dotata di un nuovo computer e nuovo software che dà la possibilità di rendere disponibili i dati tramite il sito </a:t>
            </a:r>
            <a:r>
              <a:rPr lang="it-IT" sz="2800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www.meteofaenza.it</a:t>
            </a:r>
            <a:r>
              <a:rPr lang="it-IT" sz="2800" b="1" dirty="0" smtClean="0">
                <a:solidFill>
                  <a:srgbClr val="333399"/>
                </a:solidFill>
              </a:rPr>
              <a:t> 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Sul sito è disponibile l’archivio completo dei dati a partire da 1 maggio 2001 ad oggi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Con lo sviluppo di applicazioni per dispositivi mobili è stata realizzata anche l’</a:t>
            </a:r>
            <a:r>
              <a:rPr lang="it-IT" sz="2800" dirty="0" err="1" smtClean="0">
                <a:solidFill>
                  <a:srgbClr val="333399"/>
                </a:solidFill>
              </a:rPr>
              <a:t>app</a:t>
            </a:r>
            <a:r>
              <a:rPr lang="it-IT" sz="2800" dirty="0" smtClean="0">
                <a:solidFill>
                  <a:srgbClr val="333399"/>
                </a:solidFill>
              </a:rPr>
              <a:t> per </a:t>
            </a:r>
            <a:r>
              <a:rPr lang="it-IT" sz="2800" dirty="0" err="1" smtClean="0">
                <a:solidFill>
                  <a:srgbClr val="333399"/>
                </a:solidFill>
              </a:rPr>
              <a:t>Android</a:t>
            </a:r>
            <a:r>
              <a:rPr lang="it-IT" sz="2800" dirty="0" smtClean="0">
                <a:solidFill>
                  <a:srgbClr val="333399"/>
                </a:solidFill>
              </a:rPr>
              <a:t> “</a:t>
            </a:r>
            <a:r>
              <a:rPr lang="it-IT" sz="2800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Meteo Faenza</a:t>
            </a:r>
            <a:r>
              <a:rPr lang="it-IT" sz="2800" dirty="0" smtClean="0">
                <a:solidFill>
                  <a:srgbClr val="333399"/>
                </a:solidFill>
              </a:rPr>
              <a:t>”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Meteorologia a Faenza</a:t>
            </a:r>
            <a:endParaRPr lang="it-IT" sz="3600" i="1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E:\Download\AppMeteoFaenza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81088" y="1628797"/>
            <a:ext cx="5760000" cy="469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Meteorologia a Faenza</a:t>
            </a:r>
            <a:endParaRPr lang="it-IT" sz="3600" i="1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E:\Download\AppMeteoFaenza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43608" y="1755436"/>
            <a:ext cx="7200000" cy="4246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Meteorologia a Faenza</a:t>
            </a:r>
            <a:br>
              <a:rPr lang="it-IT" sz="32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648" y="1628800"/>
            <a:ext cx="6480719" cy="1008112"/>
          </a:xfrm>
        </p:spPr>
        <p:txBody>
          <a:bodyPr/>
          <a:lstStyle/>
          <a:p>
            <a:pPr marL="0" indent="0">
              <a:lnSpc>
                <a:spcPct val="94000"/>
              </a:lnSpc>
              <a:buNone/>
            </a:pPr>
            <a:r>
              <a:rPr lang="it-IT" sz="2800" dirty="0" smtClean="0">
                <a:solidFill>
                  <a:srgbClr val="333399"/>
                </a:solidFill>
              </a:rPr>
              <a:t>Nel 2021 le apparecchiature sono state affiancate da una nuova strumentazione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2" descr="E:\OneDrive\DigitalDays\immagini\StazioneMeteo-1572x126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564902"/>
            <a:ext cx="4608000" cy="3719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La Stazione Meteorologica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628800"/>
            <a:ext cx="7344817" cy="4393084"/>
          </a:xfrm>
        </p:spPr>
        <p:txBody>
          <a:bodyPr/>
          <a:lstStyle/>
          <a:p>
            <a:pPr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Un insieme di strumenti per il monitoraggio dell’atmosfera in un determinato luogo</a:t>
            </a:r>
          </a:p>
          <a:p>
            <a:pPr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Rileva e archivia i dati periodicamente</a:t>
            </a:r>
          </a:p>
          <a:p>
            <a:pPr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Rende disponibili i dati raccolti:</a:t>
            </a:r>
          </a:p>
          <a:p>
            <a:pPr lvl="1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localmente</a:t>
            </a:r>
          </a:p>
          <a:p>
            <a:pPr lvl="1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sito internet</a:t>
            </a:r>
          </a:p>
          <a:p>
            <a:pPr lvl="1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tramite reti di condivisione dati</a:t>
            </a:r>
          </a:p>
          <a:p>
            <a:pPr>
              <a:lnSpc>
                <a:spcPct val="94000"/>
              </a:lnSpc>
              <a:buNone/>
            </a:pPr>
            <a:endParaRPr lang="it-IT" sz="2800" dirty="0" smtClean="0">
              <a:solidFill>
                <a:srgbClr val="333399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Ne parliamo </a:t>
            </a:r>
            <a:r>
              <a:rPr lang="it-IT" sz="3600" dirty="0" err="1" smtClean="0"/>
              <a:t>oggi…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844824"/>
            <a:ext cx="6984776" cy="4248472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Un po’ di storia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La stazione meteorologica: strumenti e grandezze fisiche e della meteorologia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Esperienze di fisica per comprendere la pressione atmosferica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Come nascono le previsioni del tempo? Perché talvolta sono sbagliate?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Esposizione di strumenti vecchi e nuovi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La Stazione Meteorologica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5" y="5661248"/>
            <a:ext cx="3888432" cy="432644"/>
          </a:xfrm>
        </p:spPr>
        <p:txBody>
          <a:bodyPr/>
          <a:lstStyle/>
          <a:p>
            <a:pPr algn="ctr">
              <a:lnSpc>
                <a:spcPct val="94000"/>
              </a:lnSpc>
              <a:buNone/>
            </a:pPr>
            <a:r>
              <a:rPr lang="it-IT" sz="2400" dirty="0" smtClean="0">
                <a:solidFill>
                  <a:srgbClr val="333399"/>
                </a:solidFill>
              </a:rPr>
              <a:t>Capannina meteorologica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E:\OneDrive\DigitalDays\immagini\capmet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1988840"/>
            <a:ext cx="4329684" cy="3246120"/>
          </a:xfrm>
          <a:prstGeom prst="rect">
            <a:avLst/>
          </a:prstGeom>
          <a:noFill/>
        </p:spPr>
      </p:pic>
      <p:pic>
        <p:nvPicPr>
          <p:cNvPr id="1027" name="Picture 3" descr="E:\OneDrive\DigitalDays\immagini\davis-vantage-pro2-2.jp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20072" y="1700808"/>
            <a:ext cx="3240000" cy="43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La Stazione Meteorologica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1700808"/>
            <a:ext cx="7272809" cy="4393084"/>
          </a:xfrm>
        </p:spPr>
        <p:txBody>
          <a:bodyPr/>
          <a:lstStyle/>
          <a:p>
            <a:pPr marL="0" indent="0">
              <a:lnSpc>
                <a:spcPct val="94000"/>
              </a:lnSpc>
              <a:buNone/>
            </a:pPr>
            <a:r>
              <a:rPr lang="it-IT" dirty="0" smtClean="0">
                <a:solidFill>
                  <a:srgbClr val="333399"/>
                </a:solidFill>
              </a:rPr>
              <a:t>Norme WMO (World </a:t>
            </a:r>
            <a:r>
              <a:rPr lang="it-IT" dirty="0" err="1" smtClean="0">
                <a:solidFill>
                  <a:srgbClr val="333399"/>
                </a:solidFill>
              </a:rPr>
              <a:t>Meteorological</a:t>
            </a:r>
            <a:r>
              <a:rPr lang="it-IT" dirty="0" smtClean="0">
                <a:solidFill>
                  <a:srgbClr val="333399"/>
                </a:solidFill>
              </a:rPr>
              <a:t> </a:t>
            </a:r>
            <a:r>
              <a:rPr lang="it-IT" dirty="0" err="1" smtClean="0">
                <a:solidFill>
                  <a:srgbClr val="333399"/>
                </a:solidFill>
              </a:rPr>
              <a:t>Organization</a:t>
            </a:r>
            <a:r>
              <a:rPr lang="it-IT" dirty="0" smtClean="0">
                <a:solidFill>
                  <a:srgbClr val="333399"/>
                </a:solidFill>
              </a:rPr>
              <a:t>) per l’installazione di una stazione meteorologica:</a:t>
            </a:r>
          </a:p>
          <a:p>
            <a:pPr marL="723900" lvl="1" indent="-368300">
              <a:lnSpc>
                <a:spcPct val="94000"/>
              </a:lnSpc>
            </a:pPr>
            <a:r>
              <a:rPr lang="it-IT" dirty="0" err="1" smtClean="0">
                <a:solidFill>
                  <a:srgbClr val="333399"/>
                </a:solidFill>
              </a:rPr>
              <a:t>Termo-igrometro</a:t>
            </a:r>
            <a:r>
              <a:rPr lang="it-IT" dirty="0" smtClean="0">
                <a:solidFill>
                  <a:srgbClr val="333399"/>
                </a:solidFill>
              </a:rPr>
              <a:t>: altezza compresa tra 1,25 m e 2,00 m</a:t>
            </a:r>
          </a:p>
          <a:p>
            <a:pPr marL="723900" lvl="1" indent="-368300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Anemometro: altezza minima di 10 m</a:t>
            </a:r>
          </a:p>
          <a:p>
            <a:pPr marL="723900" lvl="1" indent="-368300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Pluviometro ad almeno 30 cm di altezza</a:t>
            </a:r>
          </a:p>
          <a:p>
            <a:pPr marL="723900" lvl="1" indent="-368300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Collocata su prato erboso</a:t>
            </a:r>
          </a:p>
          <a:p>
            <a:pPr marL="723900" lvl="1" indent="-368300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Distante almeno 10 m da eventuali edifici</a:t>
            </a:r>
          </a:p>
          <a:p>
            <a:pPr>
              <a:lnSpc>
                <a:spcPct val="94000"/>
              </a:lnSpc>
              <a:buNone/>
            </a:pPr>
            <a:endParaRPr lang="it-IT" sz="2800" dirty="0" smtClean="0">
              <a:solidFill>
                <a:srgbClr val="333399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La Stazione Meteorologica</a:t>
            </a:r>
            <a:br>
              <a:rPr lang="it-IT" sz="3200" dirty="0" smtClean="0"/>
            </a:br>
            <a:r>
              <a:rPr lang="it-IT" sz="2400" dirty="0" smtClean="0"/>
              <a:t>Gli strumenti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1700212"/>
            <a:ext cx="7704857" cy="4393084"/>
          </a:xfrm>
        </p:spPr>
        <p:txBody>
          <a:bodyPr/>
          <a:lstStyle/>
          <a:p>
            <a:pPr>
              <a:lnSpc>
                <a:spcPct val="94000"/>
              </a:lnSpc>
              <a:buNone/>
            </a:pPr>
            <a:r>
              <a:rPr lang="it-IT" dirty="0" smtClean="0">
                <a:solidFill>
                  <a:srgbClr val="333399"/>
                </a:solidFill>
              </a:rPr>
              <a:t>Principali strumenti:</a:t>
            </a:r>
          </a:p>
          <a:p>
            <a:pPr marL="723900" lvl="1" indent="-368300">
              <a:lnSpc>
                <a:spcPct val="94000"/>
              </a:lnSpc>
            </a:pPr>
            <a:r>
              <a:rPr lang="it-IT" sz="3200" dirty="0" smtClean="0">
                <a:solidFill>
                  <a:srgbClr val="333399"/>
                </a:solidFill>
              </a:rPr>
              <a:t>Termometro (temperatura)</a:t>
            </a:r>
          </a:p>
          <a:p>
            <a:pPr marL="723900" lvl="1" indent="-368300">
              <a:lnSpc>
                <a:spcPct val="94000"/>
              </a:lnSpc>
            </a:pPr>
            <a:r>
              <a:rPr lang="it-IT" sz="3200" dirty="0" smtClean="0">
                <a:solidFill>
                  <a:srgbClr val="333399"/>
                </a:solidFill>
              </a:rPr>
              <a:t>Igrometro (umidità relativa)</a:t>
            </a:r>
          </a:p>
          <a:p>
            <a:pPr marL="723900" lvl="1" indent="-368300">
              <a:lnSpc>
                <a:spcPct val="94000"/>
              </a:lnSpc>
            </a:pPr>
            <a:r>
              <a:rPr lang="it-IT" sz="3200" dirty="0" smtClean="0">
                <a:solidFill>
                  <a:srgbClr val="333399"/>
                </a:solidFill>
              </a:rPr>
              <a:t>Barometro (pressione atmosferica)</a:t>
            </a:r>
          </a:p>
          <a:p>
            <a:pPr marL="723900" lvl="1" indent="-368300">
              <a:lnSpc>
                <a:spcPct val="94000"/>
              </a:lnSpc>
            </a:pPr>
            <a:r>
              <a:rPr lang="it-IT" sz="3200" dirty="0" smtClean="0">
                <a:solidFill>
                  <a:srgbClr val="333399"/>
                </a:solidFill>
              </a:rPr>
              <a:t>Anemometro (vento)</a:t>
            </a:r>
          </a:p>
          <a:p>
            <a:pPr marL="723900" lvl="1" indent="-368300">
              <a:lnSpc>
                <a:spcPct val="94000"/>
              </a:lnSpc>
            </a:pPr>
            <a:r>
              <a:rPr lang="it-IT" sz="3200" dirty="0" smtClean="0">
                <a:solidFill>
                  <a:srgbClr val="333399"/>
                </a:solidFill>
              </a:rPr>
              <a:t>Pluviometro (pioggia)</a:t>
            </a:r>
          </a:p>
          <a:p>
            <a:pPr marL="723900" lvl="1" indent="-368300">
              <a:lnSpc>
                <a:spcPct val="94000"/>
              </a:lnSpc>
            </a:pPr>
            <a:r>
              <a:rPr lang="it-IT" sz="3200" dirty="0" smtClean="0">
                <a:solidFill>
                  <a:srgbClr val="333399"/>
                </a:solidFill>
              </a:rPr>
              <a:t>Radiometro solare (radiazione solare)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Termometri</a:t>
            </a:r>
            <a:endParaRPr lang="it-IT" sz="3600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1700212"/>
            <a:ext cx="7704857" cy="4393084"/>
          </a:xfrm>
        </p:spPr>
        <p:txBody>
          <a:bodyPr/>
          <a:lstStyle/>
          <a:p>
            <a:pPr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Basano il loro funzionamento sulla variazione di una grandezza fisica che cambia con la temperatura</a:t>
            </a:r>
          </a:p>
          <a:p>
            <a:pPr>
              <a:lnSpc>
                <a:spcPct val="94000"/>
              </a:lnSpc>
              <a:buNone/>
            </a:pPr>
            <a:r>
              <a:rPr lang="it-IT" sz="1000" dirty="0" smtClean="0">
                <a:solidFill>
                  <a:srgbClr val="333399"/>
                </a:solidFill>
              </a:rPr>
              <a:t> </a:t>
            </a:r>
            <a:endParaRPr lang="it-IT" sz="800" dirty="0" smtClean="0">
              <a:solidFill>
                <a:srgbClr val="333399"/>
              </a:solidFill>
            </a:endParaRPr>
          </a:p>
          <a:p>
            <a:pPr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Ad esempio:</a:t>
            </a:r>
          </a:p>
          <a:p>
            <a:pPr lvl="1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la dilatazione termica di sostanze liquide, gassose o solide</a:t>
            </a:r>
          </a:p>
          <a:p>
            <a:pPr lvl="1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la resistenza elettrica di un conduttore</a:t>
            </a:r>
          </a:p>
          <a:p>
            <a:pPr lvl="1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misurazione della radiazione infrarossa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Termometri (moderni)</a:t>
            </a:r>
            <a:endParaRPr lang="it-IT" sz="3600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E:\Download\TermometroPare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35510" cy="2601474"/>
          </a:xfrm>
          <a:prstGeom prst="rect">
            <a:avLst/>
          </a:prstGeom>
          <a:noFill/>
        </p:spPr>
      </p:pic>
      <p:pic>
        <p:nvPicPr>
          <p:cNvPr id="1029" name="Picture 5" descr="E:\Download\Pirometr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204864"/>
            <a:ext cx="2160000" cy="2160000"/>
          </a:xfrm>
          <a:prstGeom prst="rect">
            <a:avLst/>
          </a:prstGeom>
          <a:noFill/>
        </p:spPr>
      </p:pic>
      <p:pic>
        <p:nvPicPr>
          <p:cNvPr id="1030" name="Picture 6" descr="E:\Download\Galileo_Thermometer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524328" y="2276872"/>
            <a:ext cx="804000" cy="3600000"/>
          </a:xfrm>
          <a:prstGeom prst="rect">
            <a:avLst/>
          </a:prstGeom>
          <a:noFill/>
        </p:spPr>
      </p:pic>
      <p:pic>
        <p:nvPicPr>
          <p:cNvPr id="1031" name="Picture 7" descr="E:\Download\termometro_clinic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437112"/>
            <a:ext cx="2920833" cy="1800000"/>
          </a:xfrm>
          <a:prstGeom prst="rect">
            <a:avLst/>
          </a:prstGeom>
          <a:noFill/>
        </p:spPr>
      </p:pic>
      <p:pic>
        <p:nvPicPr>
          <p:cNvPr id="2" name="Picture 2" descr="E:\Download\TermometroPi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437112"/>
            <a:ext cx="2415592" cy="2160000"/>
          </a:xfrm>
          <a:prstGeom prst="rect">
            <a:avLst/>
          </a:prstGeom>
          <a:noFill/>
        </p:spPr>
      </p:pic>
      <p:pic>
        <p:nvPicPr>
          <p:cNvPr id="2050" name="Picture 2" descr="E:\Download\termometro-massima-minim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1700808"/>
            <a:ext cx="1714500" cy="257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Termometro bimetallico</a:t>
            </a:r>
            <a:endParaRPr lang="it-IT" sz="3600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7" name="Picture 3" descr="E:\Download\800px-Backofenthermome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2540000" cy="2581275"/>
          </a:xfrm>
          <a:prstGeom prst="rect">
            <a:avLst/>
          </a:prstGeom>
          <a:noFill/>
        </p:spPr>
      </p:pic>
      <p:pic>
        <p:nvPicPr>
          <p:cNvPr id="1028" name="Picture 4" descr="E:\Download\BiMetallo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509120"/>
            <a:ext cx="4320000" cy="1714282"/>
          </a:xfrm>
          <a:prstGeom prst="rect">
            <a:avLst/>
          </a:prstGeom>
          <a:noFill/>
        </p:spPr>
      </p:pic>
      <p:pic>
        <p:nvPicPr>
          <p:cNvPr id="8" name="Picture 2" descr="E:\Download\Termografo-TT-03-con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84784"/>
            <a:ext cx="3600000" cy="2819114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683568" y="4437112"/>
            <a:ext cx="3600400" cy="1909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smtClean="0">
                <a:solidFill>
                  <a:srgbClr val="33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Due lamine metalliche di diverso coefficiente di temperatura saldate insieme con le variazioni di temperatura tendono a flettersi</a:t>
            </a:r>
            <a:endParaRPr lang="it-IT" dirty="0">
              <a:solidFill>
                <a:srgbClr val="33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Sensori di temperatura</a:t>
            </a:r>
            <a:endParaRPr lang="it-IT" sz="2400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075" name="Picture 3" descr="E:\Download\sonda-termoigrometrica-davis-vantage-pr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501008"/>
            <a:ext cx="3600000" cy="3556800"/>
          </a:xfrm>
          <a:prstGeom prst="rect">
            <a:avLst/>
          </a:prstGeom>
          <a:noFill/>
        </p:spPr>
      </p:pic>
      <p:pic>
        <p:nvPicPr>
          <p:cNvPr id="3076" name="Picture 4" descr="E:\Download\sht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44824"/>
            <a:ext cx="1800000" cy="1458825"/>
          </a:xfrm>
          <a:prstGeom prst="rect">
            <a:avLst/>
          </a:prstGeom>
          <a:noFill/>
        </p:spPr>
      </p:pic>
      <p:pic>
        <p:nvPicPr>
          <p:cNvPr id="2050" name="Picture 2" descr="E:\Download\DHT11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700808"/>
            <a:ext cx="3214286" cy="2352858"/>
          </a:xfrm>
          <a:prstGeom prst="rect">
            <a:avLst/>
          </a:prstGeom>
          <a:noFill/>
        </p:spPr>
      </p:pic>
      <p:pic>
        <p:nvPicPr>
          <p:cNvPr id="2051" name="Picture 3" descr="E:\Download\DS18B20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05064"/>
            <a:ext cx="25146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Umidità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1700808"/>
            <a:ext cx="7200800" cy="4393084"/>
          </a:xfrm>
        </p:spPr>
        <p:txBody>
          <a:bodyPr/>
          <a:lstStyle/>
          <a:p>
            <a:pPr>
              <a:lnSpc>
                <a:spcPct val="94000"/>
              </a:lnSpc>
            </a:pPr>
            <a:r>
              <a:rPr lang="it-IT" sz="2800" b="1" dirty="0" smtClean="0">
                <a:solidFill>
                  <a:srgbClr val="333399"/>
                </a:solidFill>
              </a:rPr>
              <a:t>Umidità assoluta</a:t>
            </a:r>
            <a:r>
              <a:rPr lang="it-IT" sz="2800" dirty="0" smtClean="0">
                <a:solidFill>
                  <a:srgbClr val="333399"/>
                </a:solidFill>
              </a:rPr>
              <a:t>: rapporto tra la massa del vapore acqueo e il volume che la contiene (kg/m</a:t>
            </a:r>
            <a:r>
              <a:rPr lang="it-IT" sz="2800" baseline="30000" dirty="0" smtClean="0">
                <a:solidFill>
                  <a:srgbClr val="333399"/>
                </a:solidFill>
              </a:rPr>
              <a:t>3</a:t>
            </a:r>
            <a:r>
              <a:rPr lang="it-IT" sz="2800" dirty="0" smtClean="0">
                <a:solidFill>
                  <a:srgbClr val="333399"/>
                </a:solidFill>
              </a:rPr>
              <a:t>)</a:t>
            </a:r>
          </a:p>
          <a:p>
            <a:pPr>
              <a:lnSpc>
                <a:spcPct val="94000"/>
              </a:lnSpc>
            </a:pPr>
            <a:r>
              <a:rPr lang="it-IT" sz="2800" b="1" dirty="0" smtClean="0">
                <a:solidFill>
                  <a:srgbClr val="333399"/>
                </a:solidFill>
              </a:rPr>
              <a:t>Umidità relativa</a:t>
            </a:r>
            <a:r>
              <a:rPr lang="it-IT" sz="2800" dirty="0" smtClean="0">
                <a:solidFill>
                  <a:srgbClr val="333399"/>
                </a:solidFill>
              </a:rPr>
              <a:t>: rapporto tra la massa del vapore d’acqua contenuto nell’aria e la massima quantità di vapore che può contenere lo stesso volume d’aria ad una data temperatura e pressione (0% aria secca; 100% aria satura)</a:t>
            </a:r>
            <a:endParaRPr lang="it-IT" sz="3200" dirty="0" smtClean="0">
              <a:solidFill>
                <a:srgbClr val="333399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Umidità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484784"/>
            <a:ext cx="7416825" cy="1944216"/>
          </a:xfrm>
        </p:spPr>
        <p:txBody>
          <a:bodyPr/>
          <a:lstStyle/>
          <a:p>
            <a:pPr>
              <a:lnSpc>
                <a:spcPct val="94000"/>
              </a:lnSpc>
            </a:pPr>
            <a:r>
              <a:rPr lang="it-IT" sz="2800" b="1" dirty="0" smtClean="0">
                <a:solidFill>
                  <a:srgbClr val="333399"/>
                </a:solidFill>
              </a:rPr>
              <a:t>Aria satura</a:t>
            </a:r>
            <a:endParaRPr lang="it-IT" sz="2800" dirty="0" smtClean="0">
              <a:solidFill>
                <a:srgbClr val="333399"/>
              </a:solidFill>
            </a:endParaRPr>
          </a:p>
          <a:p>
            <a:pPr lvl="1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non può contenere altro vapore acqueo</a:t>
            </a:r>
          </a:p>
          <a:p>
            <a:pPr lvl="1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ulteriore aggiunta di vapore dà luogo a condensazione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7" name="Picture 3" descr="E:\DigitalDays\images\VariazioneUR-UA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667125"/>
            <a:ext cx="6477000" cy="3190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Umidità relativa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628800"/>
            <a:ext cx="7416825" cy="1944216"/>
          </a:xfrm>
        </p:spPr>
        <p:txBody>
          <a:bodyPr/>
          <a:lstStyle/>
          <a:p>
            <a:pPr marL="0" indent="0">
              <a:lnSpc>
                <a:spcPct val="94000"/>
              </a:lnSpc>
              <a:buNone/>
            </a:pPr>
            <a:r>
              <a:rPr lang="it-IT" sz="2800" dirty="0" smtClean="0">
                <a:solidFill>
                  <a:srgbClr val="333399"/>
                </a:solidFill>
              </a:rPr>
              <a:t>A parità di umidità assoluta (</a:t>
            </a:r>
            <a:r>
              <a:rPr lang="it-IT" sz="2800" dirty="0" err="1" smtClean="0">
                <a:solidFill>
                  <a:srgbClr val="333399"/>
                </a:solidFill>
              </a:rPr>
              <a:t>U.A.</a:t>
            </a:r>
            <a:r>
              <a:rPr lang="it-IT" sz="2800" dirty="0" smtClean="0">
                <a:solidFill>
                  <a:srgbClr val="333399"/>
                </a:solidFill>
              </a:rPr>
              <a:t>), l’umidità relativa (</a:t>
            </a:r>
            <a:r>
              <a:rPr lang="it-IT" sz="2800" dirty="0" err="1" smtClean="0">
                <a:solidFill>
                  <a:srgbClr val="333399"/>
                </a:solidFill>
              </a:rPr>
              <a:t>U.R.</a:t>
            </a:r>
            <a:r>
              <a:rPr lang="it-IT" sz="2800" dirty="0" smtClean="0">
                <a:solidFill>
                  <a:srgbClr val="333399"/>
                </a:solidFill>
              </a:rPr>
              <a:t>) varia con la temperatura</a:t>
            </a:r>
          </a:p>
          <a:p>
            <a:pPr marL="450850" lvl="1" indent="-276225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Diminuisce aumentando la temperatura</a:t>
            </a:r>
          </a:p>
          <a:p>
            <a:pPr marL="450850" lvl="1" indent="-276225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Aumenta diminuendo la temperatura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50" name="Picture 2" descr="E:\DigitalDays\images\VariazioneU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501008"/>
            <a:ext cx="6477000" cy="308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Meteorologia e Climatologia 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700808"/>
            <a:ext cx="7848873" cy="4321076"/>
          </a:xfrm>
        </p:spPr>
        <p:txBody>
          <a:bodyPr/>
          <a:lstStyle/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Il </a:t>
            </a:r>
            <a:r>
              <a:rPr lang="it-IT" sz="2800" i="1" dirty="0" smtClean="0">
                <a:solidFill>
                  <a:srgbClr val="333399"/>
                </a:solidFill>
              </a:rPr>
              <a:t>tempo</a:t>
            </a:r>
            <a:r>
              <a:rPr lang="it-IT" sz="2800" dirty="0" smtClean="0">
                <a:solidFill>
                  <a:srgbClr val="333399"/>
                </a:solidFill>
              </a:rPr>
              <a:t> (meteorologico) condiziona le attività umane</a:t>
            </a:r>
          </a:p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L’uomo da sempre è interessato a capire le caratteristiche e soprattutto l’evoluzione del </a:t>
            </a:r>
            <a:r>
              <a:rPr lang="it-IT" sz="2800" i="1" dirty="0" smtClean="0">
                <a:solidFill>
                  <a:srgbClr val="333399"/>
                </a:solidFill>
              </a:rPr>
              <a:t>tempo</a:t>
            </a:r>
            <a:r>
              <a:rPr lang="it-IT" sz="2800" dirty="0" smtClean="0">
                <a:solidFill>
                  <a:srgbClr val="333399"/>
                </a:solidFill>
              </a:rPr>
              <a:t> </a:t>
            </a:r>
            <a:endParaRPr lang="it-IT" sz="2800" i="1" dirty="0" smtClean="0">
              <a:solidFill>
                <a:srgbClr val="333399"/>
              </a:solidFill>
            </a:endParaRPr>
          </a:p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Non solo il tempo </a:t>
            </a:r>
            <a:r>
              <a:rPr lang="it-IT" sz="2800" i="1" dirty="0" smtClean="0">
                <a:solidFill>
                  <a:srgbClr val="333399"/>
                </a:solidFill>
              </a:rPr>
              <a:t>che fa</a:t>
            </a:r>
            <a:r>
              <a:rPr lang="it-IT" sz="2800" dirty="0" smtClean="0">
                <a:solidFill>
                  <a:srgbClr val="333399"/>
                </a:solidFill>
              </a:rPr>
              <a:t> e quello </a:t>
            </a:r>
            <a:r>
              <a:rPr lang="it-IT" sz="2800" i="1" dirty="0" smtClean="0">
                <a:solidFill>
                  <a:srgbClr val="333399"/>
                </a:solidFill>
              </a:rPr>
              <a:t>che farà</a:t>
            </a:r>
            <a:r>
              <a:rPr lang="it-IT" sz="2800" dirty="0" smtClean="0">
                <a:solidFill>
                  <a:srgbClr val="333399"/>
                </a:solidFill>
              </a:rPr>
              <a:t>, ma anche il tempo </a:t>
            </a:r>
            <a:r>
              <a:rPr lang="it-IT" sz="2800" i="1" dirty="0" smtClean="0">
                <a:solidFill>
                  <a:srgbClr val="333399"/>
                </a:solidFill>
              </a:rPr>
              <a:t>che fu</a:t>
            </a:r>
          </a:p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La storia del tempo passato (clima) è particolarmente importante in alcuni settori come l’agricoltura e l’edilizia</a:t>
            </a:r>
            <a:endParaRPr lang="it-IT" sz="800" b="1" dirty="0" smtClean="0">
              <a:solidFill>
                <a:srgbClr val="333399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Temperatura di Rugiada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628800"/>
            <a:ext cx="7416825" cy="1800200"/>
          </a:xfrm>
        </p:spPr>
        <p:txBody>
          <a:bodyPr/>
          <a:lstStyle/>
          <a:p>
            <a:pPr marL="0" lvl="1" indent="0">
              <a:lnSpc>
                <a:spcPct val="94000"/>
              </a:lnSpc>
              <a:buNone/>
            </a:pPr>
            <a:r>
              <a:rPr lang="it-IT" dirty="0" smtClean="0">
                <a:solidFill>
                  <a:srgbClr val="333399"/>
                </a:solidFill>
              </a:rPr>
              <a:t>A parità di umidità assoluta (</a:t>
            </a:r>
            <a:r>
              <a:rPr lang="it-IT" dirty="0" err="1" smtClean="0">
                <a:solidFill>
                  <a:srgbClr val="333399"/>
                </a:solidFill>
              </a:rPr>
              <a:t>U.A.</a:t>
            </a:r>
            <a:r>
              <a:rPr lang="it-IT" dirty="0" smtClean="0">
                <a:solidFill>
                  <a:srgbClr val="333399"/>
                </a:solidFill>
              </a:rPr>
              <a:t>) se si dimi-nuisce la temperatura oltre un dato valore detto </a:t>
            </a:r>
            <a:r>
              <a:rPr lang="it-IT" i="1" dirty="0" smtClean="0">
                <a:solidFill>
                  <a:srgbClr val="333399"/>
                </a:solidFill>
              </a:rPr>
              <a:t>Temperatura di Rugiada</a:t>
            </a:r>
            <a:r>
              <a:rPr lang="it-IT" dirty="0" smtClean="0">
                <a:solidFill>
                  <a:srgbClr val="333399"/>
                </a:solidFill>
              </a:rPr>
              <a:t>, parte del vapore acqueo condensa (</a:t>
            </a:r>
            <a:r>
              <a:rPr lang="it-IT" dirty="0" err="1" smtClean="0">
                <a:solidFill>
                  <a:srgbClr val="333399"/>
                </a:solidFill>
              </a:rPr>
              <a:t>U.R.</a:t>
            </a:r>
            <a:r>
              <a:rPr lang="it-IT" dirty="0" smtClean="0">
                <a:solidFill>
                  <a:srgbClr val="333399"/>
                </a:solidFill>
              </a:rPr>
              <a:t> 100%)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074" name="Picture 2" descr="E:\DigitalDays\images\VariazioneUR-Ass-T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80830" y="3717032"/>
            <a:ext cx="6645443" cy="2241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Igrometro</a:t>
            </a:r>
            <a:endParaRPr lang="it-IT" sz="3600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55576" y="1484784"/>
            <a:ext cx="7848873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36550" marR="0" lvl="0" indent="-336550" defTabSz="449263" rtl="0" eaLnBrk="1" fontAlgn="base" latinLnBrk="0" hangingPunct="1">
              <a:lnSpc>
                <a:spcPct val="94000"/>
              </a:lnSpc>
              <a:spcBef>
                <a:spcPts val="8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it-IT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defTabSz="449263" rtl="0" eaLnBrk="1" fontAlgn="base" latinLnBrk="0" hangingPunct="1">
              <a:lnSpc>
                <a:spcPct val="94000"/>
              </a:lnSpc>
              <a:spcBef>
                <a:spcPts val="8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it-IT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Misura l’umidità relativa dell’aria</a:t>
            </a:r>
          </a:p>
        </p:txBody>
      </p:sp>
      <p:pic>
        <p:nvPicPr>
          <p:cNvPr id="1026" name="Picture 2" descr="E:\DigitalDays\images\hygrometer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7" y="2564898"/>
            <a:ext cx="2940476" cy="3023810"/>
          </a:xfrm>
          <a:prstGeom prst="rect">
            <a:avLst/>
          </a:prstGeom>
          <a:noFill/>
        </p:spPr>
      </p:pic>
      <p:pic>
        <p:nvPicPr>
          <p:cNvPr id="1027" name="Picture 3" descr="E:\DigitalDays\images\hygrometer2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58" y="2708911"/>
            <a:ext cx="2928571" cy="2988095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3059832" y="6021288"/>
            <a:ext cx="360040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33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Igrometro a “capello”</a:t>
            </a:r>
            <a:endParaRPr lang="it-IT" dirty="0">
              <a:solidFill>
                <a:srgbClr val="33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Pressione atmosferica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772816"/>
            <a:ext cx="7200800" cy="4248472"/>
          </a:xfrm>
        </p:spPr>
        <p:txBody>
          <a:bodyPr/>
          <a:lstStyle/>
          <a:p>
            <a:pPr marL="363538" indent="-363538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L’aria ha un </a:t>
            </a:r>
            <a:r>
              <a:rPr lang="it-IT" sz="2800" i="1" dirty="0" smtClean="0">
                <a:solidFill>
                  <a:srgbClr val="333399"/>
                </a:solidFill>
              </a:rPr>
              <a:t>densità</a:t>
            </a:r>
            <a:r>
              <a:rPr lang="it-IT" sz="2800" dirty="0" smtClean="0">
                <a:solidFill>
                  <a:srgbClr val="333399"/>
                </a:solidFill>
              </a:rPr>
              <a:t> quindi un </a:t>
            </a:r>
            <a:r>
              <a:rPr lang="it-IT" sz="2800" i="1" dirty="0" smtClean="0">
                <a:solidFill>
                  <a:srgbClr val="333399"/>
                </a:solidFill>
              </a:rPr>
              <a:t>peso</a:t>
            </a:r>
          </a:p>
          <a:p>
            <a:pPr marL="363538" indent="-363538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L’aria genera una </a:t>
            </a:r>
            <a:r>
              <a:rPr lang="it-IT" sz="2800" i="1" dirty="0" smtClean="0">
                <a:solidFill>
                  <a:srgbClr val="333399"/>
                </a:solidFill>
              </a:rPr>
              <a:t>pressione</a:t>
            </a:r>
            <a:r>
              <a:rPr lang="it-IT" sz="2800" dirty="0" smtClean="0">
                <a:solidFill>
                  <a:srgbClr val="333399"/>
                </a:solidFill>
              </a:rPr>
              <a:t> che a livello del mare (a 0° C e 45° di latitudine) è in media 1013 </a:t>
            </a:r>
            <a:r>
              <a:rPr lang="it-IT" sz="2800" dirty="0" err="1" smtClean="0">
                <a:solidFill>
                  <a:srgbClr val="333399"/>
                </a:solidFill>
              </a:rPr>
              <a:t>hPa</a:t>
            </a:r>
            <a:r>
              <a:rPr lang="it-IT" sz="2800" dirty="0" smtClean="0">
                <a:solidFill>
                  <a:srgbClr val="333399"/>
                </a:solidFill>
              </a:rPr>
              <a:t> (</a:t>
            </a:r>
            <a:r>
              <a:rPr lang="it-IT" sz="2800" smtClean="0">
                <a:solidFill>
                  <a:srgbClr val="333399"/>
                </a:solidFill>
              </a:rPr>
              <a:t>1,033 </a:t>
            </a:r>
            <a:r>
              <a:rPr lang="it-IT" sz="2800" smtClean="0">
                <a:solidFill>
                  <a:srgbClr val="333399"/>
                </a:solidFill>
              </a:rPr>
              <a:t>kg/cm</a:t>
            </a:r>
            <a:r>
              <a:rPr lang="it-IT" sz="2800" baseline="30000" smtClean="0">
                <a:solidFill>
                  <a:srgbClr val="333399"/>
                </a:solidFill>
              </a:rPr>
              <a:t>2</a:t>
            </a:r>
            <a:r>
              <a:rPr lang="it-IT" sz="2800" dirty="0" smtClean="0">
                <a:solidFill>
                  <a:srgbClr val="333399"/>
                </a:solidFill>
              </a:rPr>
              <a:t>)</a:t>
            </a:r>
          </a:p>
          <a:p>
            <a:pPr marL="363538" indent="-363538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La pressione atmosferica dipende da molti fattori tra cui la temperatura e l’umidità</a:t>
            </a:r>
          </a:p>
          <a:p>
            <a:pPr marL="363538" indent="-363538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L'aria tende a spostarsi dalle zone a maggiore pressione verso quelle a minore pressione generando i venti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Pressione atmosferica e Atmosfera</a:t>
            </a:r>
            <a:endParaRPr lang="it-IT" sz="32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484784"/>
            <a:ext cx="7200800" cy="792088"/>
          </a:xfrm>
        </p:spPr>
        <p:txBody>
          <a:bodyPr/>
          <a:lstStyle/>
          <a:p>
            <a:pPr marL="0" indent="0">
              <a:lnSpc>
                <a:spcPct val="94000"/>
              </a:lnSpc>
              <a:buNone/>
            </a:pPr>
            <a:r>
              <a:rPr lang="it-IT" sz="2800" dirty="0" smtClean="0">
                <a:solidFill>
                  <a:srgbClr val="333399"/>
                </a:solidFill>
              </a:rPr>
              <a:t>Ci troviamo nelle profondità di un “mare” di aria: l’</a:t>
            </a:r>
            <a:r>
              <a:rPr lang="it-IT" sz="2800" b="1" dirty="0" smtClean="0">
                <a:solidFill>
                  <a:srgbClr val="333399"/>
                </a:solidFill>
              </a:rPr>
              <a:t>Atmosfera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50" name="Picture 2" descr="E:\DigitalDays\images\atmosfera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564904"/>
            <a:ext cx="5302858" cy="3908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</p:spPr>
        <p:txBody>
          <a:bodyPr/>
          <a:lstStyle/>
          <a:p>
            <a:pPr algn="ctr"/>
            <a:r>
              <a:rPr lang="it-IT" sz="3600" dirty="0" smtClean="0"/>
              <a:t>Il Barometro di Torricelli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5229200"/>
            <a:ext cx="7200799" cy="1080120"/>
          </a:xfrm>
        </p:spPr>
        <p:txBody>
          <a:bodyPr/>
          <a:lstStyle/>
          <a:p>
            <a:pPr>
              <a:lnSpc>
                <a:spcPct val="94000"/>
              </a:lnSpc>
              <a:buNone/>
            </a:pPr>
            <a:r>
              <a:rPr lang="it-IT" sz="800" dirty="0" smtClean="0">
                <a:solidFill>
                  <a:srgbClr val="333399"/>
                </a:solidFill>
              </a:rPr>
              <a:t> </a:t>
            </a:r>
          </a:p>
          <a:p>
            <a:pPr marL="0" indent="0" algn="ctr">
              <a:lnSpc>
                <a:spcPct val="94000"/>
              </a:lnSpc>
              <a:buNone/>
            </a:pPr>
            <a:r>
              <a:rPr lang="it-IT" sz="2400" dirty="0" smtClean="0">
                <a:solidFill>
                  <a:srgbClr val="333399"/>
                </a:solidFill>
              </a:rPr>
              <a:t>La </a:t>
            </a:r>
            <a:r>
              <a:rPr lang="it-IT" sz="2400" u="sng" dirty="0" smtClean="0">
                <a:solidFill>
                  <a:srgbClr val="333399"/>
                </a:solidFill>
              </a:rPr>
              <a:t>pressione</a:t>
            </a:r>
            <a:r>
              <a:rPr lang="it-IT" sz="2400" dirty="0" smtClean="0">
                <a:solidFill>
                  <a:srgbClr val="333399"/>
                </a:solidFill>
              </a:rPr>
              <a:t> esercitata alla base della </a:t>
            </a:r>
            <a:r>
              <a:rPr lang="it-IT" sz="2400" u="sng" dirty="0" smtClean="0">
                <a:solidFill>
                  <a:srgbClr val="333399"/>
                </a:solidFill>
              </a:rPr>
              <a:t>colonna di mercurio</a:t>
            </a:r>
            <a:r>
              <a:rPr lang="it-IT" sz="2400" dirty="0" smtClean="0">
                <a:solidFill>
                  <a:srgbClr val="333399"/>
                </a:solidFill>
              </a:rPr>
              <a:t> è in </a:t>
            </a:r>
            <a:r>
              <a:rPr lang="it-IT" sz="2400" u="sng" dirty="0" smtClean="0">
                <a:solidFill>
                  <a:srgbClr val="333399"/>
                </a:solidFill>
              </a:rPr>
              <a:t>equilibrio</a:t>
            </a:r>
            <a:r>
              <a:rPr lang="it-IT" sz="2400" dirty="0" smtClean="0">
                <a:solidFill>
                  <a:srgbClr val="333399"/>
                </a:solidFill>
              </a:rPr>
              <a:t> con la </a:t>
            </a:r>
            <a:r>
              <a:rPr lang="it-IT" sz="2400" u="sng" dirty="0" smtClean="0">
                <a:solidFill>
                  <a:srgbClr val="333399"/>
                </a:solidFill>
              </a:rPr>
              <a:t>pressione atmosferica</a:t>
            </a:r>
          </a:p>
        </p:txBody>
      </p:sp>
      <p:pic>
        <p:nvPicPr>
          <p:cNvPr id="1026" name="Picture 2" descr="E:\Download\Torricel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2371089" cy="3780000"/>
          </a:xfrm>
          <a:prstGeom prst="rect">
            <a:avLst/>
          </a:prstGeom>
          <a:noFill/>
        </p:spPr>
      </p:pic>
      <p:pic>
        <p:nvPicPr>
          <p:cNvPr id="1027" name="Picture 3" descr="E:\Download\Prinzip_Torricelli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32040" y="1628800"/>
            <a:ext cx="2681904" cy="3492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Il Barometro di Torricelli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700808"/>
            <a:ext cx="7632849" cy="4105051"/>
          </a:xfrm>
        </p:spPr>
        <p:txBody>
          <a:bodyPr/>
          <a:lstStyle/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Densità del mercurio: 13,6 kg/dm</a:t>
            </a:r>
            <a:r>
              <a:rPr lang="it-IT" sz="2800" baseline="30000" dirty="0" smtClean="0">
                <a:solidFill>
                  <a:srgbClr val="333399"/>
                </a:solidFill>
              </a:rPr>
              <a:t>3</a:t>
            </a:r>
            <a:r>
              <a:rPr lang="it-IT" sz="2800" dirty="0" smtClean="0">
                <a:solidFill>
                  <a:srgbClr val="333399"/>
                </a:solidFill>
              </a:rPr>
              <a:t> (a 20 °C)</a:t>
            </a:r>
          </a:p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Una colonna di mercurio alta 760 mm genera alla base una pressione uguale a quella atmosferica in </a:t>
            </a:r>
            <a:r>
              <a:rPr lang="it-IT" sz="2800" i="1" dirty="0" smtClean="0">
                <a:solidFill>
                  <a:srgbClr val="333399"/>
                </a:solidFill>
              </a:rPr>
              <a:t>condizioni standard</a:t>
            </a:r>
            <a:r>
              <a:rPr lang="it-IT" sz="2800" dirty="0" smtClean="0">
                <a:solidFill>
                  <a:srgbClr val="333399"/>
                </a:solidFill>
              </a:rPr>
              <a:t> </a:t>
            </a:r>
          </a:p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Utilizzando acqua sarebbe necessaria una colonna di oltre 10 m di altezza!</a:t>
            </a:r>
          </a:p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A Faenza, in occasione dell’</a:t>
            </a:r>
            <a:r>
              <a:rPr lang="it-IT" sz="2800" i="1" dirty="0" smtClean="0">
                <a:solidFill>
                  <a:srgbClr val="333399"/>
                </a:solidFill>
              </a:rPr>
              <a:t>Esposizione Torricelliana</a:t>
            </a:r>
            <a:r>
              <a:rPr lang="it-IT" sz="2800" dirty="0" smtClean="0">
                <a:solidFill>
                  <a:srgbClr val="333399"/>
                </a:solidFill>
              </a:rPr>
              <a:t> del 1908, fu costruito un gigantesco barometro ad olio alto oltre 11 m</a:t>
            </a:r>
          </a:p>
          <a:p>
            <a:pPr>
              <a:lnSpc>
                <a:spcPct val="94000"/>
              </a:lnSpc>
            </a:pPr>
            <a:endParaRPr lang="it-IT" sz="2800" dirty="0" smtClean="0">
              <a:solidFill>
                <a:srgbClr val="333399"/>
              </a:solidFill>
            </a:endParaRPr>
          </a:p>
          <a:p>
            <a:pPr>
              <a:lnSpc>
                <a:spcPct val="94000"/>
              </a:lnSpc>
            </a:pPr>
            <a:endParaRPr lang="it-IT" sz="2800" dirty="0" smtClean="0">
              <a:solidFill>
                <a:srgbClr val="333399"/>
              </a:solidFill>
            </a:endParaRPr>
          </a:p>
          <a:p>
            <a:pPr>
              <a:lnSpc>
                <a:spcPct val="94000"/>
              </a:lnSpc>
            </a:pPr>
            <a:endParaRPr lang="de-DE" sz="2800" dirty="0" smtClean="0">
              <a:solidFill>
                <a:srgbClr val="333399"/>
              </a:solidFill>
            </a:endParaRPr>
          </a:p>
          <a:p>
            <a:pPr>
              <a:lnSpc>
                <a:spcPct val="94000"/>
              </a:lnSpc>
              <a:buNone/>
            </a:pPr>
            <a:endParaRPr lang="it-IT" sz="2800" dirty="0" smtClean="0">
              <a:solidFill>
                <a:srgbClr val="333399"/>
              </a:solidFill>
            </a:endParaRPr>
          </a:p>
          <a:p>
            <a:pPr>
              <a:lnSpc>
                <a:spcPct val="94000"/>
              </a:lnSpc>
            </a:pPr>
            <a:endParaRPr lang="it-IT" sz="2800" dirty="0" smtClean="0">
              <a:solidFill>
                <a:srgbClr val="333399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</p:spPr>
        <p:txBody>
          <a:bodyPr/>
          <a:lstStyle/>
          <a:p>
            <a:pPr algn="ctr"/>
            <a:r>
              <a:rPr lang="it-IT" sz="3600" dirty="0" smtClean="0"/>
              <a:t>Barometro aneroide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484784"/>
            <a:ext cx="7848873" cy="4608512"/>
          </a:xfrm>
        </p:spPr>
        <p:txBody>
          <a:bodyPr/>
          <a:lstStyle/>
          <a:p>
            <a:pPr>
              <a:lnSpc>
                <a:spcPct val="94000"/>
              </a:lnSpc>
              <a:buNone/>
            </a:pPr>
            <a:r>
              <a:rPr lang="it-IT" sz="800" dirty="0" smtClean="0">
                <a:solidFill>
                  <a:srgbClr val="333399"/>
                </a:solidFill>
              </a:rPr>
              <a:t> </a:t>
            </a:r>
          </a:p>
          <a:p>
            <a:pPr marL="363538" indent="-363538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Costituito da una o più scatole metalliche cilindriche, in cui è stata tolta l’aria e da una molla di acciaio, che impedisce l’eccessivo schiacciamento</a:t>
            </a:r>
          </a:p>
          <a:p>
            <a:pPr marL="363538" indent="-363538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Le variazioni della pressione atmosferica modificano lo “schiacciamento” delle scatole</a:t>
            </a:r>
          </a:p>
          <a:p>
            <a:pPr marL="363538" indent="-363538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 movimenti sono amplificati da un sistema di leve e trasmessi all’indice</a:t>
            </a:r>
          </a:p>
          <a:p>
            <a:pPr marL="363538" indent="-363538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Nei barografi un pennino traccia su carta le variazioni giornaliere</a:t>
            </a:r>
          </a:p>
        </p:txBody>
      </p:sp>
      <p:cxnSp>
        <p:nvCxnSpPr>
          <p:cNvPr id="4" name="Connettore 1 3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</p:spPr>
        <p:txBody>
          <a:bodyPr/>
          <a:lstStyle/>
          <a:p>
            <a:pPr algn="ctr"/>
            <a:r>
              <a:rPr lang="it-IT" sz="3600" dirty="0" smtClean="0"/>
              <a:t>Barometro aneroide</a:t>
            </a:r>
            <a:endParaRPr lang="it-IT" sz="3600" i="1" dirty="0"/>
          </a:p>
        </p:txBody>
      </p:sp>
      <p:pic>
        <p:nvPicPr>
          <p:cNvPr id="2051" name="Picture 3" descr="E:\Download\BarometroAneroide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3608" y="2204864"/>
            <a:ext cx="3257999" cy="3600000"/>
          </a:xfrm>
          <a:prstGeom prst="rect">
            <a:avLst/>
          </a:prstGeom>
          <a:noFill/>
        </p:spPr>
      </p:pic>
      <p:pic>
        <p:nvPicPr>
          <p:cNvPr id="2052" name="Picture 4" descr="E:\Download\BarografoAnero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240360" cy="2646294"/>
          </a:xfrm>
          <a:prstGeom prst="rect">
            <a:avLst/>
          </a:prstGeom>
          <a:noFill/>
        </p:spPr>
      </p:pic>
      <p:pic>
        <p:nvPicPr>
          <p:cNvPr id="5" name="Immagine 4" descr="barografo-aneroi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221088"/>
            <a:ext cx="3962400" cy="1898904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</p:spPr>
        <p:txBody>
          <a:bodyPr/>
          <a:lstStyle/>
          <a:p>
            <a:pPr algn="ctr"/>
            <a:r>
              <a:rPr lang="it-IT" sz="3600" dirty="0" smtClean="0"/>
              <a:t>Barometro elettronico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484784"/>
            <a:ext cx="7848873" cy="1440160"/>
          </a:xfrm>
        </p:spPr>
        <p:txBody>
          <a:bodyPr/>
          <a:lstStyle/>
          <a:p>
            <a:pPr>
              <a:lnSpc>
                <a:spcPct val="94000"/>
              </a:lnSpc>
              <a:buNone/>
            </a:pPr>
            <a:r>
              <a:rPr lang="it-IT" sz="800" dirty="0" smtClean="0">
                <a:solidFill>
                  <a:srgbClr val="333399"/>
                </a:solidFill>
              </a:rPr>
              <a:t> </a:t>
            </a:r>
          </a:p>
          <a:p>
            <a:pPr marL="363538" indent="-363538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Costituito da sensori che inviano segnali elettrici (analogici o digitali) a un microcontrollore ed eventualmente un display</a:t>
            </a:r>
          </a:p>
          <a:p>
            <a:pPr>
              <a:lnSpc>
                <a:spcPct val="94000"/>
              </a:lnSpc>
            </a:pPr>
            <a:endParaRPr lang="it-IT" sz="2800" dirty="0" smtClean="0">
              <a:solidFill>
                <a:srgbClr val="333399"/>
              </a:solidFill>
            </a:endParaRPr>
          </a:p>
        </p:txBody>
      </p:sp>
      <p:pic>
        <p:nvPicPr>
          <p:cNvPr id="3074" name="Picture 2" descr="E:\Download\BMP1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996952"/>
            <a:ext cx="2514600" cy="3175000"/>
          </a:xfrm>
          <a:prstGeom prst="rect">
            <a:avLst/>
          </a:prstGeom>
          <a:noFill/>
        </p:spPr>
      </p:pic>
      <p:pic>
        <p:nvPicPr>
          <p:cNvPr id="5" name="Immagine 4" descr="BarometroElettronic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068960"/>
            <a:ext cx="2877312" cy="3048000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</p:spPr>
        <p:txBody>
          <a:bodyPr/>
          <a:lstStyle/>
          <a:p>
            <a:pPr algn="ctr"/>
            <a:r>
              <a:rPr lang="it-IT" sz="3600" dirty="0" smtClean="0">
                <a:latin typeface="+mn-lt"/>
              </a:rPr>
              <a:t>Altimetro (barometrico)</a:t>
            </a:r>
            <a:endParaRPr lang="it-IT" sz="3600" dirty="0">
              <a:latin typeface="+mn-lt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484784"/>
            <a:ext cx="7848873" cy="4608512"/>
          </a:xfrm>
        </p:spPr>
        <p:txBody>
          <a:bodyPr/>
          <a:lstStyle/>
          <a:p>
            <a:pPr>
              <a:lnSpc>
                <a:spcPct val="94000"/>
              </a:lnSpc>
              <a:buNone/>
            </a:pPr>
            <a:r>
              <a:rPr lang="it-IT" sz="800" dirty="0" smtClean="0">
                <a:solidFill>
                  <a:srgbClr val="333399"/>
                </a:solidFill>
              </a:rPr>
              <a:t> </a:t>
            </a:r>
          </a:p>
          <a:p>
            <a:pPr marL="363538" indent="-363538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Il suo funzionamento si basa sulla relazione tra pressione e altitudine</a:t>
            </a:r>
          </a:p>
          <a:p>
            <a:pPr marL="363538" indent="-363538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La pressione atmosferica diminuisce con l’altezza</a:t>
            </a:r>
          </a:p>
          <a:p>
            <a:pPr marL="363538" indent="-363538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Gradiente barico verticale: 8,23 m per ogni hPa (0,12 hPa/m) di differenza di pressione (in aria standard)</a:t>
            </a:r>
          </a:p>
          <a:p>
            <a:pPr marL="363538" indent="-363538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Gli altimetri calcolano l’altitudine tramite la differenza di pressione tra due livelli</a:t>
            </a:r>
          </a:p>
          <a:p>
            <a:pPr marL="363538" indent="-363538">
              <a:lnSpc>
                <a:spcPct val="94000"/>
              </a:lnSpc>
            </a:pPr>
            <a:endParaRPr lang="it-IT" sz="2800" dirty="0" smtClean="0">
              <a:solidFill>
                <a:srgbClr val="333399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Meteorologia e Climatologia 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700808"/>
            <a:ext cx="7848873" cy="4321076"/>
          </a:xfrm>
        </p:spPr>
        <p:txBody>
          <a:bodyPr/>
          <a:lstStyle/>
          <a:p>
            <a:pPr>
              <a:lnSpc>
                <a:spcPct val="94000"/>
              </a:lnSpc>
              <a:buNone/>
            </a:pPr>
            <a:r>
              <a:rPr lang="it-IT" b="1" dirty="0" smtClean="0">
                <a:solidFill>
                  <a:srgbClr val="333399"/>
                </a:solidFill>
              </a:rPr>
              <a:t>Meteorologia</a:t>
            </a:r>
          </a:p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Studia lo stato </a:t>
            </a:r>
            <a:r>
              <a:rPr lang="it-IT" sz="2800" i="1" dirty="0" smtClean="0">
                <a:solidFill>
                  <a:srgbClr val="333399"/>
                </a:solidFill>
              </a:rPr>
              <a:t>attuale</a:t>
            </a:r>
            <a:r>
              <a:rPr lang="it-IT" sz="2800" dirty="0" smtClean="0">
                <a:solidFill>
                  <a:srgbClr val="333399"/>
                </a:solidFill>
              </a:rPr>
              <a:t> del tempo, dei fenomeni che avvengono nell’atmosfera, le cause e le leggi che li governano</a:t>
            </a:r>
          </a:p>
          <a:p>
            <a:pPr>
              <a:lnSpc>
                <a:spcPct val="94000"/>
              </a:lnSpc>
              <a:buNone/>
            </a:pPr>
            <a:r>
              <a:rPr lang="it-IT" sz="800" b="1" dirty="0" smtClean="0">
                <a:solidFill>
                  <a:srgbClr val="333399"/>
                </a:solidFill>
              </a:rPr>
              <a:t> </a:t>
            </a:r>
          </a:p>
          <a:p>
            <a:pPr>
              <a:lnSpc>
                <a:spcPct val="94000"/>
              </a:lnSpc>
              <a:buNone/>
            </a:pPr>
            <a:r>
              <a:rPr lang="it-IT" b="1" dirty="0" smtClean="0">
                <a:solidFill>
                  <a:srgbClr val="333399"/>
                </a:solidFill>
              </a:rPr>
              <a:t>Climatologia</a:t>
            </a:r>
          </a:p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Studia lo stato </a:t>
            </a:r>
            <a:r>
              <a:rPr lang="it-IT" sz="2800" i="1" dirty="0" smtClean="0">
                <a:solidFill>
                  <a:srgbClr val="333399"/>
                </a:solidFill>
              </a:rPr>
              <a:t>medio</a:t>
            </a:r>
            <a:r>
              <a:rPr lang="it-IT" sz="2800" dirty="0" smtClean="0">
                <a:solidFill>
                  <a:srgbClr val="333399"/>
                </a:solidFill>
              </a:rPr>
              <a:t> del parametri atmosferici e le sue variazioni nel tempo per rilevarne le caratteristiche a lungo termine (almeno 30 anni)</a:t>
            </a:r>
            <a:endParaRPr lang="it-IT" sz="2800" dirty="0">
              <a:solidFill>
                <a:srgbClr val="333399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Anemometro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1700213"/>
            <a:ext cx="8007995" cy="1800796"/>
          </a:xfrm>
        </p:spPr>
        <p:txBody>
          <a:bodyPr/>
          <a:lstStyle/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Misura la direzione e la velocità del vento</a:t>
            </a:r>
          </a:p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Il tipo più comune è costituito da una </a:t>
            </a:r>
            <a:r>
              <a:rPr lang="it-IT" sz="2800" i="1" dirty="0" smtClean="0">
                <a:solidFill>
                  <a:srgbClr val="333399"/>
                </a:solidFill>
              </a:rPr>
              <a:t>banderuola</a:t>
            </a:r>
            <a:r>
              <a:rPr lang="it-IT" sz="2800" dirty="0" smtClean="0">
                <a:solidFill>
                  <a:srgbClr val="333399"/>
                </a:solidFill>
              </a:rPr>
              <a:t> per la direzione e un rotore a tre </a:t>
            </a:r>
            <a:r>
              <a:rPr lang="it-IT" sz="2800" i="1" dirty="0" smtClean="0">
                <a:solidFill>
                  <a:srgbClr val="333399"/>
                </a:solidFill>
              </a:rPr>
              <a:t>coppette</a:t>
            </a:r>
            <a:r>
              <a:rPr lang="it-IT" sz="2800" dirty="0" smtClean="0">
                <a:solidFill>
                  <a:srgbClr val="333399"/>
                </a:solidFill>
              </a:rPr>
              <a:t> per la misura dell’intensità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E:\Download\anemometri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996000"/>
            <a:ext cx="2952000" cy="2134283"/>
          </a:xfrm>
          <a:prstGeom prst="rect">
            <a:avLst/>
          </a:prstGeom>
          <a:noFill/>
        </p:spPr>
      </p:pic>
      <p:pic>
        <p:nvPicPr>
          <p:cNvPr id="1027" name="Picture 3" descr="E:\Download\anemo-ultrasuo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149080"/>
            <a:ext cx="2457450" cy="1857375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6444208" y="6021288"/>
            <a:ext cx="1944216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333399"/>
                </a:solidFill>
                <a:latin typeface="+mn-lt"/>
                <a:ea typeface="Tahoma" pitchFamily="34" charset="0"/>
                <a:cs typeface="Tahoma" pitchFamily="34" charset="0"/>
              </a:rPr>
              <a:t>a ultrasuoni</a:t>
            </a:r>
            <a:endParaRPr lang="it-IT" sz="2000" dirty="0">
              <a:solidFill>
                <a:srgbClr val="333399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E:\Download\anemometri2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07904" y="3717032"/>
            <a:ext cx="2448000" cy="2316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</p:spPr>
        <p:txBody>
          <a:bodyPr/>
          <a:lstStyle/>
          <a:p>
            <a:pPr algn="ctr"/>
            <a:r>
              <a:rPr lang="it-IT" sz="3600" dirty="0" smtClean="0"/>
              <a:t>Pluviometro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484784"/>
            <a:ext cx="7848873" cy="4608512"/>
          </a:xfrm>
        </p:spPr>
        <p:txBody>
          <a:bodyPr/>
          <a:lstStyle/>
          <a:p>
            <a:pPr>
              <a:lnSpc>
                <a:spcPct val="94000"/>
              </a:lnSpc>
              <a:buNone/>
            </a:pPr>
            <a:r>
              <a:rPr lang="it-IT" sz="800" dirty="0" smtClean="0">
                <a:solidFill>
                  <a:srgbClr val="333399"/>
                </a:solidFill>
              </a:rPr>
              <a:t> </a:t>
            </a:r>
          </a:p>
          <a:p>
            <a:pPr marL="363538" indent="-363538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Misura l’altezza di precipitazione</a:t>
            </a:r>
          </a:p>
          <a:p>
            <a:pPr marL="363538" indent="-363538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Ad ogni millimetro di altezza corrisponde il volume di un litro su metro quadrato</a:t>
            </a:r>
          </a:p>
          <a:p>
            <a:pPr marL="363538" indent="-363538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Nivometro: misura l’accumulo nevoso</a:t>
            </a:r>
          </a:p>
          <a:p>
            <a:pPr marL="363538" indent="-363538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Pluviometro manuale: cilindro graduato, spesso con imbuto conico</a:t>
            </a:r>
          </a:p>
          <a:p>
            <a:pPr marL="363538" indent="-363538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Pluviometro a doppia vaschetta basculante</a:t>
            </a:r>
          </a:p>
          <a:p>
            <a:pPr>
              <a:lnSpc>
                <a:spcPct val="94000"/>
              </a:lnSpc>
            </a:pPr>
            <a:endParaRPr lang="it-IT" sz="2800" dirty="0" smtClean="0">
              <a:solidFill>
                <a:srgbClr val="333399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 smtClean="0"/>
              <a:t>Pluviometri</a:t>
            </a:r>
            <a:endParaRPr lang="it-IT" sz="3600" i="1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50" name="Picture 2" descr="E:\DigitalDays\images\pluviometro-de-plastico-regenmesser-40-litros-520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2"/>
            <a:ext cx="3512820" cy="3962400"/>
          </a:xfrm>
          <a:prstGeom prst="rect">
            <a:avLst/>
          </a:prstGeom>
          <a:noFill/>
        </p:spPr>
      </p:pic>
      <p:pic>
        <p:nvPicPr>
          <p:cNvPr id="2051" name="Picture 3" descr="E:\DigitalDays\images\pluviometro-aerocone-completo-para-davis-vantage-pro-2-520x52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39624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Pluviometro</a:t>
            </a:r>
            <a:br>
              <a:rPr lang="it-IT" sz="3200" dirty="0" smtClean="0"/>
            </a:br>
            <a:r>
              <a:rPr lang="it-IT" sz="2400" dirty="0" smtClean="0"/>
              <a:t>Doppia vaschetta basculante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1700213"/>
            <a:ext cx="8007995" cy="1728788"/>
          </a:xfrm>
        </p:spPr>
        <p:txBody>
          <a:bodyPr/>
          <a:lstStyle/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L’acqua riempie alternativamente l'una e l'altra vaschetta</a:t>
            </a:r>
          </a:p>
          <a:p>
            <a:pPr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Ad ogni ribaltamento viene generato un impulso elettrico (generalmente ogni 0,2 mm di pioggia)</a:t>
            </a:r>
          </a:p>
          <a:p>
            <a:pPr>
              <a:lnSpc>
                <a:spcPct val="94000"/>
              </a:lnSpc>
            </a:pPr>
            <a:endParaRPr lang="it-IT" sz="2800" dirty="0" smtClean="0">
              <a:solidFill>
                <a:srgbClr val="333399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3" descr="E:\DigitalDays\images\tipping-bucket-rain-gau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789040"/>
            <a:ext cx="37846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</p:spPr>
        <p:txBody>
          <a:bodyPr/>
          <a:lstStyle/>
          <a:p>
            <a:pPr algn="ctr"/>
            <a:r>
              <a:rPr lang="it-IT" sz="3600" dirty="0" smtClean="0"/>
              <a:t>Solarimetro</a:t>
            </a:r>
            <a:endParaRPr lang="it-IT" sz="36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1680" y="1700808"/>
            <a:ext cx="5832649" cy="720675"/>
          </a:xfrm>
        </p:spPr>
        <p:txBody>
          <a:bodyPr/>
          <a:lstStyle/>
          <a:p>
            <a:pPr algn="ctr">
              <a:lnSpc>
                <a:spcPct val="94000"/>
              </a:lnSpc>
              <a:buNone/>
            </a:pPr>
            <a:r>
              <a:rPr lang="it-IT" sz="800" dirty="0" smtClean="0">
                <a:solidFill>
                  <a:srgbClr val="333399"/>
                </a:solidFill>
              </a:rPr>
              <a:t> </a:t>
            </a:r>
          </a:p>
          <a:p>
            <a:pPr marL="0" indent="0" algn="ctr">
              <a:lnSpc>
                <a:spcPct val="94000"/>
              </a:lnSpc>
              <a:buNone/>
            </a:pPr>
            <a:r>
              <a:rPr lang="it-IT" dirty="0" smtClean="0">
                <a:solidFill>
                  <a:srgbClr val="333399"/>
                </a:solidFill>
              </a:rPr>
              <a:t>Misura della radiazione solare</a:t>
            </a:r>
          </a:p>
        </p:txBody>
      </p:sp>
      <p:pic>
        <p:nvPicPr>
          <p:cNvPr id="3074" name="Picture 2" descr="E:\DigitalDays\images\pyranometer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284984"/>
            <a:ext cx="3055620" cy="229362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691680" y="5760000"/>
            <a:ext cx="1944216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33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Piranometro</a:t>
            </a:r>
            <a:endParaRPr lang="it-IT" dirty="0">
              <a:solidFill>
                <a:srgbClr val="33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5" name="Picture 3" descr="E:\Download\DW-6450_SENSORE-RADIAZIONE-SOLAR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24128" y="2780928"/>
            <a:ext cx="2190476" cy="2727619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5724128" y="5760000"/>
            <a:ext cx="216024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33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 Fotodiodo</a:t>
            </a:r>
            <a:endParaRPr lang="it-IT" dirty="0">
              <a:solidFill>
                <a:srgbClr val="33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" name="Connettore 1 7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Meteorologia a Faenza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916832"/>
            <a:ext cx="7632848" cy="3961036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Nel 1905 il sindaco Gallo </a:t>
            </a:r>
            <a:r>
              <a:rPr lang="it-IT" sz="2800" dirty="0" err="1" smtClean="0">
                <a:solidFill>
                  <a:srgbClr val="333399"/>
                </a:solidFill>
              </a:rPr>
              <a:t>Marcucci</a:t>
            </a:r>
            <a:r>
              <a:rPr lang="it-IT" sz="2800" dirty="0" smtClean="0">
                <a:solidFill>
                  <a:srgbClr val="333399"/>
                </a:solidFill>
              </a:rPr>
              <a:t> fa acquistare un termoigrografo ed un barografo da installare "</a:t>
            </a:r>
            <a:r>
              <a:rPr lang="it-IT" sz="2800" i="1" dirty="0" smtClean="0">
                <a:solidFill>
                  <a:srgbClr val="333399"/>
                </a:solidFill>
              </a:rPr>
              <a:t>una apposita edicola (meteorologica) nella Piazza Maggiore della Città, come trovansi in molte città e paesi della Svizzera e della Germania</a:t>
            </a:r>
            <a:r>
              <a:rPr lang="it-IT" sz="2800" dirty="0" smtClean="0">
                <a:solidFill>
                  <a:srgbClr val="333399"/>
                </a:solidFill>
              </a:rPr>
              <a:t>“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Gli strumenti verranno successivamente inseriti in apposite nicchie nel Palazzo Comunale sotto il "Voltone della </a:t>
            </a:r>
            <a:r>
              <a:rPr lang="it-IT" sz="2800" dirty="0" err="1" smtClean="0">
                <a:solidFill>
                  <a:srgbClr val="333399"/>
                </a:solidFill>
              </a:rPr>
              <a:t>Molinella</a:t>
            </a:r>
            <a:r>
              <a:rPr lang="it-IT" sz="2800" dirty="0" smtClean="0">
                <a:solidFill>
                  <a:srgbClr val="333399"/>
                </a:solidFill>
              </a:rPr>
              <a:t>“</a:t>
            </a:r>
          </a:p>
          <a:p>
            <a:pPr marL="0" indent="0">
              <a:lnSpc>
                <a:spcPct val="94000"/>
              </a:lnSpc>
              <a:buNone/>
            </a:pPr>
            <a:endParaRPr lang="it-IT" sz="2800" dirty="0" smtClean="0">
              <a:solidFill>
                <a:srgbClr val="333399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Meteorologia a Faenza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7" name="Picture 3" descr="E:\Download\TermoIgrografo-837x1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276872"/>
            <a:ext cx="2551113" cy="3678237"/>
          </a:xfrm>
          <a:prstGeom prst="rect">
            <a:avLst/>
          </a:prstGeom>
          <a:noFill/>
        </p:spPr>
      </p:pic>
      <p:pic>
        <p:nvPicPr>
          <p:cNvPr id="1029" name="Picture 5" descr="E:\Download\barografo-1344x1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348880"/>
            <a:ext cx="4267200" cy="370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Meteorologia a Faenza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88840"/>
            <a:ext cx="8007995" cy="1008707"/>
          </a:xfrm>
        </p:spPr>
        <p:txBody>
          <a:bodyPr/>
          <a:lstStyle/>
          <a:p>
            <a:pPr marL="0" indent="0" algn="ctr">
              <a:lnSpc>
                <a:spcPct val="94000"/>
              </a:lnSpc>
              <a:buNone/>
            </a:pPr>
            <a:r>
              <a:rPr lang="it-IT" dirty="0" smtClean="0">
                <a:solidFill>
                  <a:srgbClr val="333399"/>
                </a:solidFill>
              </a:rPr>
              <a:t>Il primo (?) grafico di temperatura</a:t>
            </a:r>
            <a:br>
              <a:rPr lang="it-IT" dirty="0" smtClean="0">
                <a:solidFill>
                  <a:srgbClr val="333399"/>
                </a:solidFill>
              </a:rPr>
            </a:br>
            <a:r>
              <a:rPr lang="it-IT" dirty="0" smtClean="0">
                <a:solidFill>
                  <a:srgbClr val="333399"/>
                </a:solidFill>
              </a:rPr>
              <a:t> dall’8 a 14 maggio 1906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075" name="Picture 3" descr="E:\DigitalDays\images\Termogram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429000"/>
            <a:ext cx="8409183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Meteorologia a Faenza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556792"/>
            <a:ext cx="8208912" cy="1224136"/>
          </a:xfrm>
        </p:spPr>
        <p:txBody>
          <a:bodyPr/>
          <a:lstStyle/>
          <a:p>
            <a:pPr marL="0" indent="0">
              <a:lnSpc>
                <a:spcPct val="94000"/>
              </a:lnSpc>
              <a:buNone/>
            </a:pPr>
            <a:r>
              <a:rPr lang="it-IT" sz="2600" dirty="0" smtClean="0">
                <a:solidFill>
                  <a:srgbClr val="333399"/>
                </a:solidFill>
              </a:rPr>
              <a:t>In seguito al processo di digitalizzazione, gli strumenti del </a:t>
            </a:r>
            <a:r>
              <a:rPr lang="it-IT" sz="2600" i="1" dirty="0" smtClean="0">
                <a:solidFill>
                  <a:srgbClr val="333399"/>
                </a:solidFill>
              </a:rPr>
              <a:t>Voltone della </a:t>
            </a:r>
            <a:r>
              <a:rPr lang="it-IT" sz="2600" i="1" dirty="0" err="1" smtClean="0">
                <a:solidFill>
                  <a:srgbClr val="333399"/>
                </a:solidFill>
              </a:rPr>
              <a:t>Molinella</a:t>
            </a:r>
            <a:r>
              <a:rPr lang="it-IT" sz="2600" dirty="0" smtClean="0">
                <a:solidFill>
                  <a:srgbClr val="333399"/>
                </a:solidFill>
              </a:rPr>
              <a:t> sono stati rimossi e sostituiti da un monitor collegato con la stazione meteorologica</a:t>
            </a:r>
          </a:p>
          <a:p>
            <a:pPr>
              <a:lnSpc>
                <a:spcPct val="94000"/>
              </a:lnSpc>
            </a:pPr>
            <a:endParaRPr lang="it-IT" sz="2800" dirty="0" smtClean="0">
              <a:solidFill>
                <a:srgbClr val="333399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E:\DigitalDays\images\WeatherView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000" y="3060000"/>
            <a:ext cx="5632000" cy="3168000"/>
          </a:xfrm>
          <a:prstGeom prst="rect">
            <a:avLst/>
          </a:prstGeom>
          <a:noFill/>
        </p:spPr>
      </p:pic>
      <p:pic>
        <p:nvPicPr>
          <p:cNvPr id="2" name="Picture 2" descr="E:\DigitalDays\images\MonitorMolinell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000" y="3060000"/>
            <a:ext cx="2176926" cy="316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3200" dirty="0" smtClean="0"/>
              <a:t>Meteorologia a Faenza</a:t>
            </a: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556792"/>
            <a:ext cx="7416825" cy="2088827"/>
          </a:xfrm>
        </p:spPr>
        <p:txBody>
          <a:bodyPr/>
          <a:lstStyle/>
          <a:p>
            <a:pPr marL="0" indent="0">
              <a:lnSpc>
                <a:spcPct val="94000"/>
              </a:lnSpc>
              <a:buNone/>
            </a:pPr>
            <a:r>
              <a:rPr lang="it-IT" sz="2800" dirty="0" smtClean="0">
                <a:solidFill>
                  <a:srgbClr val="333399"/>
                </a:solidFill>
              </a:rPr>
              <a:t>Il 10 maggio 1942 viene inaugurato a Faenza l’Osservatorio Meteorologico “E. Torricelli“ e Astronomico "Urania </a:t>
            </a:r>
            <a:r>
              <a:rPr lang="it-IT" sz="2800" dirty="0" err="1" smtClean="0">
                <a:solidFill>
                  <a:srgbClr val="333399"/>
                </a:solidFill>
              </a:rPr>
              <a:t>Lamonia</a:t>
            </a:r>
            <a:r>
              <a:rPr lang="it-IT" sz="2800" dirty="0" smtClean="0">
                <a:solidFill>
                  <a:srgbClr val="333399"/>
                </a:solidFill>
              </a:rPr>
              <a:t>” appositamente costruito sopra l’Istituto Tecnico Commerciale e per Geometri allora sito in via Cavour 7</a:t>
            </a: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 descr="E:\DigitalDays\images\StazioneViaCavour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861048"/>
            <a:ext cx="3600000" cy="2522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ahoma"/>
        <a:ea typeface="Lucida Sans Unicode"/>
        <a:cs typeface="Lucida Sans Unicode"/>
      </a:majorFont>
      <a:minorFont>
        <a:latin typeface="Tahoma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ahoma"/>
        <a:ea typeface="Lucida Sans Unicode"/>
        <a:cs typeface="Lucida Sans Unicode"/>
      </a:majorFont>
      <a:minorFont>
        <a:latin typeface="Tahoma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ahoma"/>
        <a:ea typeface="Lucida Sans Unicode"/>
        <a:cs typeface="Lucida Sans Unicode"/>
      </a:majorFont>
      <a:minorFont>
        <a:latin typeface="Tahoma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3034</TotalTime>
  <Words>1342</Words>
  <Application>Microsoft Office PowerPoint</Application>
  <PresentationFormat>Presentazione su schermo (4:3)</PresentationFormat>
  <Paragraphs>163</Paragraphs>
  <Slides>44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44</vt:i4>
      </vt:variant>
    </vt:vector>
  </HeadingPairs>
  <TitlesOfParts>
    <vt:vector size="47" baseType="lpstr">
      <vt:lpstr>Struttura predefinita</vt:lpstr>
      <vt:lpstr>Struttura predefinita</vt:lpstr>
      <vt:lpstr>Struttura predefinita</vt:lpstr>
      <vt:lpstr>Diapositiva 1</vt:lpstr>
      <vt:lpstr>Ne parliamo oggi…</vt:lpstr>
      <vt:lpstr>Meteorologia e Climatologia </vt:lpstr>
      <vt:lpstr>Meteorologia e Climatologia </vt:lpstr>
      <vt:lpstr>Meteorologia a Faenza Un po’ di storia</vt:lpstr>
      <vt:lpstr>Meteorologia a Faenza Un po’ di storia</vt:lpstr>
      <vt:lpstr>Meteorologia a Faenza Un po’ di storia</vt:lpstr>
      <vt:lpstr>Meteorologia a Faenza Un po’ di storia</vt:lpstr>
      <vt:lpstr>Meteorologia a Faenza Un po’ di storia</vt:lpstr>
      <vt:lpstr>Meteorologia a Faenza Un po’ di storia</vt:lpstr>
      <vt:lpstr>Meteorologia a Faenza Un po’ di storia</vt:lpstr>
      <vt:lpstr>Meteorologia a Faenza Un po’ di storia</vt:lpstr>
      <vt:lpstr>Meteorologia a Faenza Un po’ di storia</vt:lpstr>
      <vt:lpstr>Meteorologia a Faenza Un po’ di storia</vt:lpstr>
      <vt:lpstr>Meteorologia a Faenza Un po’ di storia</vt:lpstr>
      <vt:lpstr>Meteorologia a Faenza</vt:lpstr>
      <vt:lpstr>Meteorologia a Faenza</vt:lpstr>
      <vt:lpstr>Meteorologia a Faenza Un po’ di storia</vt:lpstr>
      <vt:lpstr>La Stazione Meteorologica</vt:lpstr>
      <vt:lpstr>La Stazione Meteorologica</vt:lpstr>
      <vt:lpstr>La Stazione Meteorologica</vt:lpstr>
      <vt:lpstr>La Stazione Meteorologica Gli strumenti</vt:lpstr>
      <vt:lpstr>Termometri</vt:lpstr>
      <vt:lpstr>Termometri (moderni)</vt:lpstr>
      <vt:lpstr>Termometro bimetallico</vt:lpstr>
      <vt:lpstr>Sensori di temperatura</vt:lpstr>
      <vt:lpstr>Umidità</vt:lpstr>
      <vt:lpstr>Umidità</vt:lpstr>
      <vt:lpstr>Umidità relativa</vt:lpstr>
      <vt:lpstr>Temperatura di Rugiada</vt:lpstr>
      <vt:lpstr>Igrometro</vt:lpstr>
      <vt:lpstr>Pressione atmosferica</vt:lpstr>
      <vt:lpstr>Pressione atmosferica e Atmosfera</vt:lpstr>
      <vt:lpstr>Il Barometro di Torricelli</vt:lpstr>
      <vt:lpstr>Il Barometro di Torricelli</vt:lpstr>
      <vt:lpstr>Barometro aneroide</vt:lpstr>
      <vt:lpstr>Barometro aneroide</vt:lpstr>
      <vt:lpstr>Barometro elettronico</vt:lpstr>
      <vt:lpstr>Altimetro (barometrico)</vt:lpstr>
      <vt:lpstr>Anemometro</vt:lpstr>
      <vt:lpstr>Pluviometro</vt:lpstr>
      <vt:lpstr>Pluviometri</vt:lpstr>
      <vt:lpstr>Pluviometro Doppia vaschetta basculante</vt:lpstr>
      <vt:lpstr>Solarimetro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Meteorologia a Faenza</dc:title>
  <dc:creator>Antonio Dal Borgo</dc:creator>
  <cp:lastModifiedBy>Antonio Dal Borgo</cp:lastModifiedBy>
  <cp:revision>326</cp:revision>
  <dcterms:modified xsi:type="dcterms:W3CDTF">2022-12-04T10:57:05Z</dcterms:modified>
</cp:coreProperties>
</file>